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68"/>
  </p:notesMasterIdLst>
  <p:sldIdLst>
    <p:sldId id="316" r:id="rId2"/>
    <p:sldId id="317" r:id="rId3"/>
    <p:sldId id="273" r:id="rId4"/>
    <p:sldId id="274" r:id="rId5"/>
    <p:sldId id="275" r:id="rId6"/>
    <p:sldId id="276" r:id="rId7"/>
    <p:sldId id="277" r:id="rId8"/>
    <p:sldId id="278" r:id="rId9"/>
    <p:sldId id="279" r:id="rId10"/>
    <p:sldId id="280" r:id="rId11"/>
    <p:sldId id="281" r:id="rId12"/>
    <p:sldId id="282" r:id="rId13"/>
    <p:sldId id="322" r:id="rId14"/>
    <p:sldId id="284" r:id="rId15"/>
    <p:sldId id="286" r:id="rId16"/>
    <p:sldId id="321" r:id="rId17"/>
    <p:sldId id="323" r:id="rId18"/>
    <p:sldId id="287" r:id="rId19"/>
    <p:sldId id="318" r:id="rId20"/>
    <p:sldId id="297" r:id="rId21"/>
    <p:sldId id="298" r:id="rId22"/>
    <p:sldId id="299" r:id="rId23"/>
    <p:sldId id="300" r:id="rId24"/>
    <p:sldId id="301" r:id="rId25"/>
    <p:sldId id="307" r:id="rId26"/>
    <p:sldId id="305" r:id="rId27"/>
    <p:sldId id="308" r:id="rId28"/>
    <p:sldId id="309" r:id="rId29"/>
    <p:sldId id="324" r:id="rId30"/>
    <p:sldId id="326" r:id="rId31"/>
    <p:sldId id="325" r:id="rId32"/>
    <p:sldId id="327" r:id="rId33"/>
    <p:sldId id="310" r:id="rId34"/>
    <p:sldId id="329" r:id="rId35"/>
    <p:sldId id="328" r:id="rId36"/>
    <p:sldId id="330" r:id="rId37"/>
    <p:sldId id="331" r:id="rId38"/>
    <p:sldId id="332" r:id="rId39"/>
    <p:sldId id="333" r:id="rId40"/>
    <p:sldId id="334" r:id="rId41"/>
    <p:sldId id="335" r:id="rId42"/>
    <p:sldId id="336" r:id="rId43"/>
    <p:sldId id="337" r:id="rId44"/>
    <p:sldId id="338" r:id="rId45"/>
    <p:sldId id="339" r:id="rId46"/>
    <p:sldId id="340" r:id="rId47"/>
    <p:sldId id="341" r:id="rId48"/>
    <p:sldId id="342" r:id="rId49"/>
    <p:sldId id="343" r:id="rId50"/>
    <p:sldId id="344" r:id="rId51"/>
    <p:sldId id="345" r:id="rId52"/>
    <p:sldId id="346" r:id="rId53"/>
    <p:sldId id="347" r:id="rId54"/>
    <p:sldId id="348" r:id="rId55"/>
    <p:sldId id="349" r:id="rId56"/>
    <p:sldId id="350" r:id="rId57"/>
    <p:sldId id="351" r:id="rId58"/>
    <p:sldId id="352" r:id="rId59"/>
    <p:sldId id="353" r:id="rId60"/>
    <p:sldId id="355" r:id="rId61"/>
    <p:sldId id="358" r:id="rId62"/>
    <p:sldId id="359" r:id="rId63"/>
    <p:sldId id="360" r:id="rId64"/>
    <p:sldId id="361" r:id="rId65"/>
    <p:sldId id="356" r:id="rId66"/>
    <p:sldId id="357"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Calibri Light" panose="020F0302020204030204" pitchFamily="34" charset="0"/>
      <p:regular r:id="rId73"/>
      <p:italic r:id="rId74"/>
    </p:embeddedFont>
    <p:embeddedFont>
      <p:font typeface="Cambria Math" panose="02040503050406030204" pitchFamily="18" charset="0"/>
      <p:regular r:id="rId75"/>
    </p:embeddedFont>
    <p:embeddedFont>
      <p:font typeface="Libre Baskerville" panose="020B0604020202020204" charset="0"/>
      <p:regular r:id="rId76"/>
      <p:bold r:id="rId77"/>
      <p:italic r:id="rId78"/>
    </p:embeddedFont>
    <p:embeddedFont>
      <p:font typeface="Montserrat" panose="020B0604020202020204" charset="0"/>
      <p:regular r:id="rId79"/>
      <p:bold r:id="rId80"/>
      <p:italic r:id="rId81"/>
      <p:boldItalic r:id="rId82"/>
    </p:embeddedFont>
    <p:embeddedFont>
      <p:font typeface="Roboto" panose="02000000000000000000" pitchFamily="2" charset="0"/>
      <p:regular r:id="rId83"/>
      <p:bold r:id="rId84"/>
      <p:italic r:id="rId85"/>
      <p:boldItalic r:id="rId86"/>
    </p:embeddedFont>
    <p:embeddedFont>
      <p:font typeface="verdana" panose="020B0604030504040204" pitchFamily="34" charset="0"/>
      <p:regular r:id="rId87"/>
      <p:bold r:id="rId88"/>
      <p:italic r:id="rId89"/>
      <p:boldItalic r:id="rId90"/>
    </p:embeddedFont>
    <p:embeddedFont>
      <p:font typeface="verdana" panose="020B0604030504040204" pitchFamily="34" charset="0"/>
      <p:regular r:id="rId87"/>
      <p:bold r:id="rId88"/>
      <p:italic r:id="rId89"/>
      <p:boldItalic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5" autoAdjust="0"/>
    <p:restoredTop sz="94660"/>
  </p:normalViewPr>
  <p:slideViewPr>
    <p:cSldViewPr snapToGrid="0">
      <p:cViewPr varScale="1">
        <p:scale>
          <a:sx n="84" d="100"/>
          <a:sy n="84" d="100"/>
        </p:scale>
        <p:origin x="64"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font" Target="fonts/font2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40601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ff36e20d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ff36e20d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2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8565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634887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15343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30235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ff36e20db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ff36e20d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518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ff36e20d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ff36e20d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047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ff36e20db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ff36e20db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06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ff36e20d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ff36e20d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931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ff36e20db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ff36e20d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540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ff36e20db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ff36e20db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346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ff36e20d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ff36e20d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9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413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C2DE-A727-4D98-A25E-8C7EC3E3EB6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D35E4AAF-5588-41A9-859B-1B5572C9F9F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0126A9-2784-4333-8167-472FDB9C1732}"/>
              </a:ext>
            </a:extLst>
          </p:cNvPr>
          <p:cNvSpPr>
            <a:spLocks noGrp="1"/>
          </p:cNvSpPr>
          <p:nvPr>
            <p:ph type="dt" sz="half" idx="10"/>
          </p:nvPr>
        </p:nvSpPr>
        <p:spPr/>
        <p:txBody>
          <a:bodyPr/>
          <a:lstStyle/>
          <a:p>
            <a:fld id="{136811BD-7737-49F6-B68B-FA4F723C1DAD}" type="datetimeFigureOut">
              <a:rPr lang="en-IN" smtClean="0"/>
              <a:t>10-06-2021</a:t>
            </a:fld>
            <a:endParaRPr lang="en-IN"/>
          </a:p>
        </p:txBody>
      </p:sp>
      <p:sp>
        <p:nvSpPr>
          <p:cNvPr id="5" name="Footer Placeholder 4">
            <a:extLst>
              <a:ext uri="{FF2B5EF4-FFF2-40B4-BE49-F238E27FC236}">
                <a16:creationId xmlns:a16="http://schemas.microsoft.com/office/drawing/2014/main" id="{BB1788EF-C6C1-4DDE-85A5-0B02310EC5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FF038F-DCEB-4912-800F-58A26D36765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9130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11166-E371-4DE6-8142-F5B7C5825C9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2CF84B-1B6C-4370-8FF3-95324655E3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8788AB-2EF2-4E09-BAB2-D4A98C6BF043}"/>
              </a:ext>
            </a:extLst>
          </p:cNvPr>
          <p:cNvSpPr>
            <a:spLocks noGrp="1"/>
          </p:cNvSpPr>
          <p:nvPr>
            <p:ph type="dt" sz="half" idx="10"/>
          </p:nvPr>
        </p:nvSpPr>
        <p:spPr/>
        <p:txBody>
          <a:bodyPr/>
          <a:lstStyle/>
          <a:p>
            <a:fld id="{136811BD-7737-49F6-B68B-FA4F723C1DAD}" type="datetimeFigureOut">
              <a:rPr lang="en-IN" smtClean="0"/>
              <a:t>10-06-2021</a:t>
            </a:fld>
            <a:endParaRPr lang="en-IN"/>
          </a:p>
        </p:txBody>
      </p:sp>
      <p:sp>
        <p:nvSpPr>
          <p:cNvPr id="5" name="Footer Placeholder 4">
            <a:extLst>
              <a:ext uri="{FF2B5EF4-FFF2-40B4-BE49-F238E27FC236}">
                <a16:creationId xmlns:a16="http://schemas.microsoft.com/office/drawing/2014/main" id="{C28541F8-EDC4-4B35-BA44-DA0564674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E0AD0A-0EEF-436F-9DB0-8685047D02E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4235936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5FC326-D6F4-459F-A1B3-C81155C35184}"/>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6F6E2C-E763-47DA-8632-4231838125E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771311-A2EE-405E-AC48-5DB7F3024BC7}"/>
              </a:ext>
            </a:extLst>
          </p:cNvPr>
          <p:cNvSpPr>
            <a:spLocks noGrp="1"/>
          </p:cNvSpPr>
          <p:nvPr>
            <p:ph type="dt" sz="half" idx="10"/>
          </p:nvPr>
        </p:nvSpPr>
        <p:spPr/>
        <p:txBody>
          <a:bodyPr/>
          <a:lstStyle/>
          <a:p>
            <a:fld id="{136811BD-7737-49F6-B68B-FA4F723C1DAD}" type="datetimeFigureOut">
              <a:rPr lang="en-IN" smtClean="0"/>
              <a:t>10-06-2021</a:t>
            </a:fld>
            <a:endParaRPr lang="en-IN"/>
          </a:p>
        </p:txBody>
      </p:sp>
      <p:sp>
        <p:nvSpPr>
          <p:cNvPr id="5" name="Footer Placeholder 4">
            <a:extLst>
              <a:ext uri="{FF2B5EF4-FFF2-40B4-BE49-F238E27FC236}">
                <a16:creationId xmlns:a16="http://schemas.microsoft.com/office/drawing/2014/main" id="{F60F6171-9F12-4026-AE1D-43BF349F58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7F923C-A08F-42BF-89F0-BD47756360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6253635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5528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EA319-13E0-425B-91AB-6422A427A7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CB1CEB-8AB7-4D43-A38D-BD5E997643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939627-7CC7-4EE9-A612-409476FD87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8F4C549-D424-46A3-A6BA-C50D70ABF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6AB9D-D3C3-4DFA-9F47-971216A1F8CC}"/>
              </a:ext>
            </a:extLst>
          </p:cNvPr>
          <p:cNvSpPr>
            <a:spLocks noGrp="1"/>
          </p:cNvSpPr>
          <p:nvPr>
            <p:ph type="sldNum" sz="quarter" idx="12"/>
          </p:nvPr>
        </p:nvSpPr>
        <p:spPr/>
        <p:txBody>
          <a:bodyPr/>
          <a:lstStyle/>
          <a:p>
            <a:fld id="{A674035A-0E96-4374-A5D3-8BBD0E543AFF}" type="slidenum">
              <a:rPr lang="en-US" smtClean="0"/>
              <a:t>‹#›</a:t>
            </a:fld>
            <a:endParaRPr lang="en-US"/>
          </a:p>
        </p:txBody>
      </p:sp>
    </p:spTree>
    <p:extLst>
      <p:ext uri="{BB962C8B-B14F-4D97-AF65-F5344CB8AC3E}">
        <p14:creationId xmlns:p14="http://schemas.microsoft.com/office/powerpoint/2010/main" val="1239444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CDC5-2E9B-4EFD-8394-E0FC85CA854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63B09E-C393-421D-AAFB-B57B8A7700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6E9620-D697-4649-8CD2-39B9E5761BCD}"/>
              </a:ext>
            </a:extLst>
          </p:cNvPr>
          <p:cNvSpPr>
            <a:spLocks noGrp="1"/>
          </p:cNvSpPr>
          <p:nvPr>
            <p:ph type="dt" sz="half" idx="10"/>
          </p:nvPr>
        </p:nvSpPr>
        <p:spPr/>
        <p:txBody>
          <a:bodyPr/>
          <a:lstStyle/>
          <a:p>
            <a:fld id="{136811BD-7737-49F6-B68B-FA4F723C1DAD}" type="datetimeFigureOut">
              <a:rPr lang="en-IN" smtClean="0"/>
              <a:t>10-06-2021</a:t>
            </a:fld>
            <a:endParaRPr lang="en-IN"/>
          </a:p>
        </p:txBody>
      </p:sp>
      <p:sp>
        <p:nvSpPr>
          <p:cNvPr id="5" name="Footer Placeholder 4">
            <a:extLst>
              <a:ext uri="{FF2B5EF4-FFF2-40B4-BE49-F238E27FC236}">
                <a16:creationId xmlns:a16="http://schemas.microsoft.com/office/drawing/2014/main" id="{D7019298-AD34-48A6-AFC0-C81919EB3C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8B9C28-4CCD-4B4C-BB45-1108FD9D28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554307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43AF2-2B54-4073-B719-9FC2239CE9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103424-0DBD-4093-917E-BE3DCE71DCA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73B832-3B80-44FD-831B-39D3DE91CC8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FE337C-9C16-41D2-8220-0AFB4C294DC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38F15F-818F-4A2F-9B09-BE18C27E2B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EBA67B-3BFA-43C0-B53B-1D33D17EC306}"/>
              </a:ext>
            </a:extLst>
          </p:cNvPr>
          <p:cNvSpPr>
            <a:spLocks noGrp="1"/>
          </p:cNvSpPr>
          <p:nvPr>
            <p:ph type="sldNum" sz="quarter" idx="12"/>
          </p:nvPr>
        </p:nvSpPr>
        <p:spPr/>
        <p:txBody>
          <a:bodyPr/>
          <a:lstStyle/>
          <a:p>
            <a:fld id="{A674035A-0E96-4374-A5D3-8BBD0E543AFF}" type="slidenum">
              <a:rPr lang="en-US" smtClean="0"/>
              <a:t>‹#›</a:t>
            </a:fld>
            <a:endParaRPr lang="en-US"/>
          </a:p>
        </p:txBody>
      </p:sp>
    </p:spTree>
    <p:extLst>
      <p:ext uri="{BB962C8B-B14F-4D97-AF65-F5344CB8AC3E}">
        <p14:creationId xmlns:p14="http://schemas.microsoft.com/office/powerpoint/2010/main" val="1837536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49B1-75C1-4DC8-A518-8C5F77EBE42D}"/>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6D565D-2D91-4693-8BA1-C8499C63B29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7FD2C-F7AE-4DE7-8D3D-7AF35B65257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2BF47A9-A1AB-4C0A-93E8-4F592DBE335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5336C90-2F65-4262-870C-59A6C47CBF13}"/>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C7E334C-8866-4E97-80D3-17AA2E4C4D48}"/>
              </a:ext>
            </a:extLst>
          </p:cNvPr>
          <p:cNvSpPr>
            <a:spLocks noGrp="1"/>
          </p:cNvSpPr>
          <p:nvPr>
            <p:ph type="dt" sz="half" idx="10"/>
          </p:nvPr>
        </p:nvSpPr>
        <p:spPr/>
        <p:txBody>
          <a:bodyPr/>
          <a:lstStyle/>
          <a:p>
            <a:fld id="{136811BD-7737-49F6-B68B-FA4F723C1DAD}" type="datetimeFigureOut">
              <a:rPr lang="en-IN" smtClean="0"/>
              <a:t>10-06-2021</a:t>
            </a:fld>
            <a:endParaRPr lang="en-IN"/>
          </a:p>
        </p:txBody>
      </p:sp>
      <p:sp>
        <p:nvSpPr>
          <p:cNvPr id="8" name="Footer Placeholder 7">
            <a:extLst>
              <a:ext uri="{FF2B5EF4-FFF2-40B4-BE49-F238E27FC236}">
                <a16:creationId xmlns:a16="http://schemas.microsoft.com/office/drawing/2014/main" id="{71E11EB4-A2B2-46F2-867D-8EDFFF14692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3BB5EE-CAE4-482A-87EE-3ACE07FA87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627004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6E9D6-AA8A-49B7-A067-8EFDC63221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9D22E6-C733-4EC5-B3D4-3EBB1C770DE7}"/>
              </a:ext>
            </a:extLst>
          </p:cNvPr>
          <p:cNvSpPr>
            <a:spLocks noGrp="1"/>
          </p:cNvSpPr>
          <p:nvPr>
            <p:ph type="dt" sz="half" idx="10"/>
          </p:nvPr>
        </p:nvSpPr>
        <p:spPr/>
        <p:txBody>
          <a:bodyPr/>
          <a:lstStyle/>
          <a:p>
            <a:fld id="{136811BD-7737-49F6-B68B-FA4F723C1DAD}" type="datetimeFigureOut">
              <a:rPr lang="en-IN" smtClean="0"/>
              <a:t>10-06-2021</a:t>
            </a:fld>
            <a:endParaRPr lang="en-IN"/>
          </a:p>
        </p:txBody>
      </p:sp>
      <p:sp>
        <p:nvSpPr>
          <p:cNvPr id="4" name="Footer Placeholder 3">
            <a:extLst>
              <a:ext uri="{FF2B5EF4-FFF2-40B4-BE49-F238E27FC236}">
                <a16:creationId xmlns:a16="http://schemas.microsoft.com/office/drawing/2014/main" id="{9DF93CA7-2611-42C9-9761-AC54E2EF86B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CA67ED5-3FC6-41B6-90A4-C9BDD9C408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1668177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61AD9-542C-4B10-8023-7382C5032950}"/>
              </a:ext>
            </a:extLst>
          </p:cNvPr>
          <p:cNvSpPr>
            <a:spLocks noGrp="1"/>
          </p:cNvSpPr>
          <p:nvPr>
            <p:ph type="dt" sz="half" idx="10"/>
          </p:nvPr>
        </p:nvSpPr>
        <p:spPr/>
        <p:txBody>
          <a:bodyPr/>
          <a:lstStyle/>
          <a:p>
            <a:fld id="{136811BD-7737-49F6-B68B-FA4F723C1DAD}" type="datetimeFigureOut">
              <a:rPr lang="en-IN" smtClean="0"/>
              <a:t>10-06-2021</a:t>
            </a:fld>
            <a:endParaRPr lang="en-IN"/>
          </a:p>
        </p:txBody>
      </p:sp>
      <p:sp>
        <p:nvSpPr>
          <p:cNvPr id="3" name="Footer Placeholder 2">
            <a:extLst>
              <a:ext uri="{FF2B5EF4-FFF2-40B4-BE49-F238E27FC236}">
                <a16:creationId xmlns:a16="http://schemas.microsoft.com/office/drawing/2014/main" id="{8DCA8D53-6F43-49E0-AEDC-79EE86C4FED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016E745-BC2F-43C6-A56D-4BBE9CADBE8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3576582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58CB-3F25-4BBA-AC8B-93839D8BF4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004878-B72B-42E6-A62D-DEA1D23E48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A9AC2E-526B-4BF9-8305-2D608832D5C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7DD4503-47F4-4F17-9E6F-A0D84F0AFB76}"/>
              </a:ext>
            </a:extLst>
          </p:cNvPr>
          <p:cNvSpPr>
            <a:spLocks noGrp="1"/>
          </p:cNvSpPr>
          <p:nvPr>
            <p:ph type="dt" sz="half" idx="10"/>
          </p:nvPr>
        </p:nvSpPr>
        <p:spPr/>
        <p:txBody>
          <a:bodyPr/>
          <a:lstStyle/>
          <a:p>
            <a:fld id="{136811BD-7737-49F6-B68B-FA4F723C1DAD}" type="datetimeFigureOut">
              <a:rPr lang="en-IN" smtClean="0"/>
              <a:t>10-06-2021</a:t>
            </a:fld>
            <a:endParaRPr lang="en-IN"/>
          </a:p>
        </p:txBody>
      </p:sp>
      <p:sp>
        <p:nvSpPr>
          <p:cNvPr id="6" name="Footer Placeholder 5">
            <a:extLst>
              <a:ext uri="{FF2B5EF4-FFF2-40B4-BE49-F238E27FC236}">
                <a16:creationId xmlns:a16="http://schemas.microsoft.com/office/drawing/2014/main" id="{4560A620-DACF-4B3A-98EA-CC1A3D22D5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208FAC-EF12-45F0-B1F7-19CA2314941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925387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BB68-8A47-4A24-93F7-E8D96843985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695F875-24D6-4573-83E8-6D120C30D48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4915AFF5-2D02-45A9-95C2-4DB0714BD49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11D6816-AEC1-4242-9E7B-D3E06DD97097}"/>
              </a:ext>
            </a:extLst>
          </p:cNvPr>
          <p:cNvSpPr>
            <a:spLocks noGrp="1"/>
          </p:cNvSpPr>
          <p:nvPr>
            <p:ph type="dt" sz="half" idx="10"/>
          </p:nvPr>
        </p:nvSpPr>
        <p:spPr/>
        <p:txBody>
          <a:bodyPr/>
          <a:lstStyle/>
          <a:p>
            <a:fld id="{136811BD-7737-49F6-B68B-FA4F723C1DAD}" type="datetimeFigureOut">
              <a:rPr lang="en-IN" smtClean="0"/>
              <a:t>10-06-2021</a:t>
            </a:fld>
            <a:endParaRPr lang="en-IN"/>
          </a:p>
        </p:txBody>
      </p:sp>
      <p:sp>
        <p:nvSpPr>
          <p:cNvPr id="6" name="Footer Placeholder 5">
            <a:extLst>
              <a:ext uri="{FF2B5EF4-FFF2-40B4-BE49-F238E27FC236}">
                <a16:creationId xmlns:a16="http://schemas.microsoft.com/office/drawing/2014/main" id="{7A10E01B-504D-4785-8042-1BFC5B2A7B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1CE543-D6AA-4218-9D2D-4E2660D2B92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1201571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0B088-4A6D-4D05-BBCE-615AB3EBD20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BB97EE-E0A5-471D-88AB-37D9AD6F3C4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A08D38-51B0-4686-B354-040056DCD10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36811BD-7737-49F6-B68B-FA4F723C1DAD}" type="datetimeFigureOut">
              <a:rPr lang="en-IN" smtClean="0"/>
              <a:t>10-06-2021</a:t>
            </a:fld>
            <a:endParaRPr lang="en-IN"/>
          </a:p>
        </p:txBody>
      </p:sp>
      <p:sp>
        <p:nvSpPr>
          <p:cNvPr id="5" name="Footer Placeholder 4">
            <a:extLst>
              <a:ext uri="{FF2B5EF4-FFF2-40B4-BE49-F238E27FC236}">
                <a16:creationId xmlns:a16="http://schemas.microsoft.com/office/drawing/2014/main" id="{3C0215B2-E352-4D8A-84B1-0A7BDA77194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1ABE0B3-2928-45F4-96EB-71FCAC5D85B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420321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setosa.io/ev/ordinary-least-squares-regression/" TargetMode="External"/><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n.wikipedia.org/wiki/Artificial_intelligence"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hyperlink" Target="https://scikit-learn.org/stable/modules/clustering.html"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6.emf"/></Relationships>
</file>

<file path=ppt/slides/_rels/slide5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b="1" dirty="0"/>
              <a:t>Data Science Workflow</a:t>
            </a:r>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dirty="0"/>
          </a:p>
        </p:txBody>
      </p:sp>
      <p:sp>
        <p:nvSpPr>
          <p:cNvPr id="4" name="TextBox 3"/>
          <p:cNvSpPr txBox="1"/>
          <p:nvPr/>
        </p:nvSpPr>
        <p:spPr>
          <a:xfrm>
            <a:off x="2752997" y="987509"/>
            <a:ext cx="3907972" cy="315686"/>
          </a:xfrm>
          <a:prstGeom prst="rect">
            <a:avLst/>
          </a:prstGeom>
          <a:noFill/>
        </p:spPr>
        <p:txBody>
          <a:bodyPr wrap="square" rtlCol="0">
            <a:spAutoFit/>
          </a:bodyPr>
          <a:lstStyle/>
          <a:p>
            <a:pPr algn="ctr"/>
            <a:r>
              <a:rPr lang="en-US" b="1" dirty="0"/>
              <a:t>A Simple Example</a:t>
            </a:r>
          </a:p>
        </p:txBody>
      </p:sp>
      <p:sp>
        <p:nvSpPr>
          <p:cNvPr id="5" name="TextBox 4"/>
          <p:cNvSpPr txBox="1"/>
          <p:nvPr/>
        </p:nvSpPr>
        <p:spPr>
          <a:xfrm>
            <a:off x="98250" y="1676399"/>
            <a:ext cx="2677607" cy="307777"/>
          </a:xfrm>
          <a:prstGeom prst="rect">
            <a:avLst/>
          </a:prstGeom>
          <a:solidFill>
            <a:schemeClr val="accent6">
              <a:lumMod val="60000"/>
              <a:lumOff val="40000"/>
            </a:schemeClr>
          </a:solidFill>
        </p:spPr>
        <p:txBody>
          <a:bodyPr wrap="square" rtlCol="0">
            <a:spAutoFit/>
          </a:bodyPr>
          <a:lstStyle/>
          <a:p>
            <a:pPr algn="ctr"/>
            <a:r>
              <a:rPr lang="en-US" sz="1400" b="1" dirty="0"/>
              <a:t>1. Start with a Question</a:t>
            </a:r>
          </a:p>
        </p:txBody>
      </p:sp>
      <p:sp>
        <p:nvSpPr>
          <p:cNvPr id="6" name="TextBox 5"/>
          <p:cNvSpPr txBox="1"/>
          <p:nvPr/>
        </p:nvSpPr>
        <p:spPr>
          <a:xfrm>
            <a:off x="98250" y="2203491"/>
            <a:ext cx="2677607" cy="307777"/>
          </a:xfrm>
          <a:prstGeom prst="rect">
            <a:avLst/>
          </a:prstGeom>
          <a:solidFill>
            <a:schemeClr val="accent6">
              <a:lumMod val="60000"/>
              <a:lumOff val="40000"/>
            </a:schemeClr>
          </a:solidFill>
        </p:spPr>
        <p:txBody>
          <a:bodyPr wrap="square" rtlCol="0">
            <a:spAutoFit/>
          </a:bodyPr>
          <a:lstStyle/>
          <a:p>
            <a:pPr algn="ctr"/>
            <a:r>
              <a:rPr lang="en-US" sz="1400" b="1" dirty="0"/>
              <a:t>2. Get &amp; Clean the Data</a:t>
            </a:r>
          </a:p>
        </p:txBody>
      </p:sp>
      <p:sp>
        <p:nvSpPr>
          <p:cNvPr id="7" name="TextBox 6"/>
          <p:cNvSpPr txBox="1"/>
          <p:nvPr/>
        </p:nvSpPr>
        <p:spPr>
          <a:xfrm>
            <a:off x="98250" y="2733750"/>
            <a:ext cx="2677607" cy="307777"/>
          </a:xfrm>
          <a:prstGeom prst="rect">
            <a:avLst/>
          </a:prstGeom>
          <a:solidFill>
            <a:schemeClr val="accent6">
              <a:lumMod val="60000"/>
              <a:lumOff val="40000"/>
            </a:schemeClr>
          </a:solidFill>
        </p:spPr>
        <p:txBody>
          <a:bodyPr wrap="square" rtlCol="0">
            <a:spAutoFit/>
          </a:bodyPr>
          <a:lstStyle/>
          <a:p>
            <a:pPr algn="ctr"/>
            <a:r>
              <a:rPr lang="en-US" sz="1400" b="1" dirty="0"/>
              <a:t>3. Perform EDA</a:t>
            </a:r>
          </a:p>
        </p:txBody>
      </p:sp>
      <p:sp>
        <p:nvSpPr>
          <p:cNvPr id="8" name="TextBox 7"/>
          <p:cNvSpPr txBox="1"/>
          <p:nvPr/>
        </p:nvSpPr>
        <p:spPr>
          <a:xfrm>
            <a:off x="75390" y="3283693"/>
            <a:ext cx="2677607" cy="369332"/>
          </a:xfrm>
          <a:prstGeom prst="rect">
            <a:avLst/>
          </a:prstGeom>
          <a:solidFill>
            <a:schemeClr val="accent6">
              <a:lumMod val="60000"/>
              <a:lumOff val="40000"/>
            </a:schemeClr>
          </a:solidFill>
        </p:spPr>
        <p:txBody>
          <a:bodyPr wrap="square" rtlCol="0">
            <a:spAutoFit/>
          </a:bodyPr>
          <a:lstStyle/>
          <a:p>
            <a:pPr algn="ctr"/>
            <a:r>
              <a:rPr lang="en-US" b="1" dirty="0"/>
              <a:t> </a:t>
            </a:r>
            <a:r>
              <a:rPr lang="en-US" sz="1400" b="1" dirty="0"/>
              <a:t>4. Modeling and Evaluating  </a:t>
            </a:r>
            <a:endParaRPr lang="en-US" b="1" dirty="0"/>
          </a:p>
        </p:txBody>
      </p:sp>
      <p:sp>
        <p:nvSpPr>
          <p:cNvPr id="9" name="TextBox 8"/>
          <p:cNvSpPr txBox="1"/>
          <p:nvPr/>
        </p:nvSpPr>
        <p:spPr>
          <a:xfrm>
            <a:off x="98250" y="3840132"/>
            <a:ext cx="2677607" cy="307777"/>
          </a:xfrm>
          <a:prstGeom prst="rect">
            <a:avLst/>
          </a:prstGeom>
          <a:solidFill>
            <a:schemeClr val="accent6">
              <a:lumMod val="60000"/>
              <a:lumOff val="40000"/>
            </a:schemeClr>
          </a:solidFill>
        </p:spPr>
        <p:txBody>
          <a:bodyPr wrap="square" rtlCol="0">
            <a:spAutoFit/>
          </a:bodyPr>
          <a:lstStyle/>
          <a:p>
            <a:pPr algn="ctr"/>
            <a:r>
              <a:rPr lang="en-US" sz="1400" b="1" dirty="0"/>
              <a:t>5. Share Results</a:t>
            </a:r>
          </a:p>
        </p:txBody>
      </p:sp>
      <p:sp>
        <p:nvSpPr>
          <p:cNvPr id="10" name="TextBox 9"/>
          <p:cNvSpPr txBox="1"/>
          <p:nvPr/>
        </p:nvSpPr>
        <p:spPr>
          <a:xfrm>
            <a:off x="3238500" y="1350851"/>
            <a:ext cx="4876800" cy="400110"/>
          </a:xfrm>
          <a:prstGeom prst="rect">
            <a:avLst/>
          </a:prstGeom>
          <a:noFill/>
        </p:spPr>
        <p:txBody>
          <a:bodyPr wrap="square" rtlCol="0">
            <a:spAutoFit/>
          </a:bodyPr>
          <a:lstStyle/>
          <a:p>
            <a:r>
              <a:rPr lang="en-US" sz="2000" i="1" dirty="0">
                <a:solidFill>
                  <a:schemeClr val="tx1">
                    <a:lumMod val="75000"/>
                  </a:schemeClr>
                </a:solidFill>
              </a:rPr>
              <a:t>“If I study more, will I get a high grade?”</a:t>
            </a:r>
          </a:p>
        </p:txBody>
      </p:sp>
      <p:graphicFrame>
        <p:nvGraphicFramePr>
          <p:cNvPr id="11" name="Table 10"/>
          <p:cNvGraphicFramePr>
            <a:graphicFrameLocks noGrp="1"/>
          </p:cNvGraphicFramePr>
          <p:nvPr>
            <p:extLst>
              <p:ext uri="{D42A27DB-BD31-4B8C-83A1-F6EECF244321}">
                <p14:modId xmlns:p14="http://schemas.microsoft.com/office/powerpoint/2010/main" val="792978"/>
              </p:ext>
            </p:extLst>
          </p:nvPr>
        </p:nvGraphicFramePr>
        <p:xfrm>
          <a:off x="3632200" y="1993900"/>
          <a:ext cx="4216400" cy="2743200"/>
        </p:xfrm>
        <a:graphic>
          <a:graphicData uri="http://schemas.openxmlformats.org/drawingml/2006/table">
            <a:tbl>
              <a:tblPr>
                <a:tableStyleId>{2D5ABB26-0587-4C30-8999-92F81FD0307C}</a:tableStyleId>
              </a:tblPr>
              <a:tblGrid>
                <a:gridCol w="4216400">
                  <a:extLst>
                    <a:ext uri="{9D8B030D-6E8A-4147-A177-3AD203B41FA5}">
                      <a16:colId xmlns:a16="http://schemas.microsoft.com/office/drawing/2014/main" val="20000"/>
                    </a:ext>
                  </a:extLst>
                </a:gridCol>
              </a:tblGrid>
              <a:tr h="2743200">
                <a:tc>
                  <a:txBody>
                    <a:bodyPr/>
                    <a:lstStyle/>
                    <a:p>
                      <a:endParaRPr lang="en-US" dirty="0"/>
                    </a:p>
                  </a:txBody>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84801189"/>
              </p:ext>
            </p:extLst>
          </p:nvPr>
        </p:nvGraphicFramePr>
        <p:xfrm>
          <a:off x="3456241" y="2003834"/>
          <a:ext cx="5067300" cy="2552097"/>
        </p:xfrm>
        <a:graphic>
          <a:graphicData uri="http://schemas.openxmlformats.org/drawingml/2006/table">
            <a:tbl>
              <a:tblPr firstRow="1" bandRow="1">
                <a:tableStyleId>{5C22544A-7EE6-4342-B048-85BDC9FD1C3A}</a:tableStyleId>
              </a:tblPr>
              <a:tblGrid>
                <a:gridCol w="1689100">
                  <a:extLst>
                    <a:ext uri="{9D8B030D-6E8A-4147-A177-3AD203B41FA5}">
                      <a16:colId xmlns:a16="http://schemas.microsoft.com/office/drawing/2014/main" val="20000"/>
                    </a:ext>
                  </a:extLst>
                </a:gridCol>
                <a:gridCol w="1689100">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tblGrid>
              <a:tr h="264765">
                <a:tc>
                  <a:txBody>
                    <a:bodyPr/>
                    <a:lstStyle/>
                    <a:p>
                      <a:r>
                        <a:rPr lang="en-US" dirty="0">
                          <a:solidFill>
                            <a:schemeClr val="bg1"/>
                          </a:solidFill>
                        </a:rPr>
                        <a:t>Student</a:t>
                      </a:r>
                    </a:p>
                  </a:txBody>
                  <a:tcPr/>
                </a:tc>
                <a:tc>
                  <a:txBody>
                    <a:bodyPr/>
                    <a:lstStyle/>
                    <a:p>
                      <a:r>
                        <a:rPr lang="en-US" dirty="0">
                          <a:solidFill>
                            <a:schemeClr val="bg1"/>
                          </a:solidFill>
                        </a:rPr>
                        <a:t>Hours Studied</a:t>
                      </a:r>
                    </a:p>
                  </a:txBody>
                  <a:tcPr/>
                </a:tc>
                <a:tc>
                  <a:txBody>
                    <a:bodyPr/>
                    <a:lstStyle/>
                    <a:p>
                      <a:r>
                        <a:rPr lang="en-US" dirty="0">
                          <a:solidFill>
                            <a:schemeClr val="bg1"/>
                          </a:solidFill>
                        </a:rPr>
                        <a:t>Grade</a:t>
                      </a:r>
                    </a:p>
                  </a:txBody>
                  <a:tcPr/>
                </a:tc>
                <a:extLst>
                  <a:ext uri="{0D108BD9-81ED-4DB2-BD59-A6C34878D82A}">
                    <a16:rowId xmlns:a16="http://schemas.microsoft.com/office/drawing/2014/main" val="10000"/>
                  </a:ext>
                </a:extLst>
              </a:tr>
              <a:tr h="322131">
                <a:tc>
                  <a:txBody>
                    <a:bodyPr/>
                    <a:lstStyle/>
                    <a:p>
                      <a:r>
                        <a:rPr lang="en-US" dirty="0" err="1">
                          <a:solidFill>
                            <a:srgbClr val="002060"/>
                          </a:solidFill>
                        </a:rPr>
                        <a:t>Hemanth</a:t>
                      </a:r>
                      <a:endParaRPr lang="en-US" dirty="0">
                        <a:solidFill>
                          <a:srgbClr val="002060"/>
                        </a:solidFill>
                      </a:endParaRPr>
                    </a:p>
                  </a:txBody>
                  <a:tcPr/>
                </a:tc>
                <a:tc>
                  <a:txBody>
                    <a:bodyPr/>
                    <a:lstStyle/>
                    <a:p>
                      <a:r>
                        <a:rPr lang="en-US" dirty="0">
                          <a:solidFill>
                            <a:srgbClr val="002060"/>
                          </a:solidFill>
                        </a:rPr>
                        <a:t>20</a:t>
                      </a:r>
                    </a:p>
                  </a:txBody>
                  <a:tcPr/>
                </a:tc>
                <a:tc>
                  <a:txBody>
                    <a:bodyPr/>
                    <a:lstStyle/>
                    <a:p>
                      <a:r>
                        <a:rPr lang="en-US" dirty="0">
                          <a:solidFill>
                            <a:srgbClr val="002060"/>
                          </a:solidFill>
                        </a:rPr>
                        <a:t>90</a:t>
                      </a:r>
                    </a:p>
                  </a:txBody>
                  <a:tcPr/>
                </a:tc>
                <a:extLst>
                  <a:ext uri="{0D108BD9-81ED-4DB2-BD59-A6C34878D82A}">
                    <a16:rowId xmlns:a16="http://schemas.microsoft.com/office/drawing/2014/main" val="10001"/>
                  </a:ext>
                </a:extLst>
              </a:tr>
              <a:tr h="322131">
                <a:tc>
                  <a:txBody>
                    <a:bodyPr/>
                    <a:lstStyle/>
                    <a:p>
                      <a:r>
                        <a:rPr lang="en-US" dirty="0" err="1">
                          <a:solidFill>
                            <a:srgbClr val="002060"/>
                          </a:solidFill>
                        </a:rPr>
                        <a:t>Vivek</a:t>
                      </a:r>
                      <a:endParaRPr lang="en-US" dirty="0">
                        <a:solidFill>
                          <a:srgbClr val="002060"/>
                        </a:solidFill>
                      </a:endParaRPr>
                    </a:p>
                  </a:txBody>
                  <a:tcPr/>
                </a:tc>
                <a:tc>
                  <a:txBody>
                    <a:bodyPr/>
                    <a:lstStyle/>
                    <a:p>
                      <a:r>
                        <a:rPr lang="en-US" dirty="0">
                          <a:solidFill>
                            <a:srgbClr val="002060"/>
                          </a:solidFill>
                        </a:rPr>
                        <a:t>5</a:t>
                      </a:r>
                    </a:p>
                  </a:txBody>
                  <a:tcPr/>
                </a:tc>
                <a:tc>
                  <a:txBody>
                    <a:bodyPr/>
                    <a:lstStyle/>
                    <a:p>
                      <a:r>
                        <a:rPr lang="en-US" dirty="0">
                          <a:solidFill>
                            <a:srgbClr val="002060"/>
                          </a:solidFill>
                        </a:rPr>
                        <a:t>70</a:t>
                      </a:r>
                    </a:p>
                  </a:txBody>
                  <a:tcPr/>
                </a:tc>
                <a:extLst>
                  <a:ext uri="{0D108BD9-81ED-4DB2-BD59-A6C34878D82A}">
                    <a16:rowId xmlns:a16="http://schemas.microsoft.com/office/drawing/2014/main" val="10002"/>
                  </a:ext>
                </a:extLst>
              </a:tr>
              <a:tr h="322131">
                <a:tc>
                  <a:txBody>
                    <a:bodyPr/>
                    <a:lstStyle/>
                    <a:p>
                      <a:r>
                        <a:rPr lang="en-US" dirty="0" err="1">
                          <a:solidFill>
                            <a:srgbClr val="002060"/>
                          </a:solidFill>
                        </a:rPr>
                        <a:t>Adarsh</a:t>
                      </a:r>
                      <a:endParaRPr lang="en-US" dirty="0">
                        <a:solidFill>
                          <a:srgbClr val="002060"/>
                        </a:solidFill>
                      </a:endParaRPr>
                    </a:p>
                  </a:txBody>
                  <a:tcPr/>
                </a:tc>
                <a:tc>
                  <a:txBody>
                    <a:bodyPr/>
                    <a:lstStyle/>
                    <a:p>
                      <a:r>
                        <a:rPr lang="en-US" dirty="0">
                          <a:solidFill>
                            <a:srgbClr val="002060"/>
                          </a:solidFill>
                        </a:rPr>
                        <a:t>10</a:t>
                      </a:r>
                    </a:p>
                  </a:txBody>
                  <a:tcPr/>
                </a:tc>
                <a:tc>
                  <a:txBody>
                    <a:bodyPr/>
                    <a:lstStyle/>
                    <a:p>
                      <a:r>
                        <a:rPr lang="en-US" dirty="0">
                          <a:solidFill>
                            <a:srgbClr val="002060"/>
                          </a:solidFill>
                        </a:rPr>
                        <a:t>96</a:t>
                      </a:r>
                    </a:p>
                  </a:txBody>
                  <a:tcPr/>
                </a:tc>
                <a:extLst>
                  <a:ext uri="{0D108BD9-81ED-4DB2-BD59-A6C34878D82A}">
                    <a16:rowId xmlns:a16="http://schemas.microsoft.com/office/drawing/2014/main" val="10003"/>
                  </a:ext>
                </a:extLst>
              </a:tr>
              <a:tr h="322131">
                <a:tc>
                  <a:txBody>
                    <a:bodyPr/>
                    <a:lstStyle/>
                    <a:p>
                      <a:r>
                        <a:rPr lang="en-US" dirty="0" err="1">
                          <a:solidFill>
                            <a:srgbClr val="002060"/>
                          </a:solidFill>
                        </a:rPr>
                        <a:t>Avinash</a:t>
                      </a:r>
                      <a:r>
                        <a:rPr lang="en-US" baseline="0" dirty="0">
                          <a:solidFill>
                            <a:srgbClr val="002060"/>
                          </a:solidFill>
                        </a:rPr>
                        <a:t> </a:t>
                      </a:r>
                      <a:endParaRPr lang="en-US" dirty="0">
                        <a:solidFill>
                          <a:srgbClr val="002060"/>
                        </a:solidFill>
                      </a:endParaRPr>
                    </a:p>
                  </a:txBody>
                  <a:tcPr/>
                </a:tc>
                <a:tc>
                  <a:txBody>
                    <a:bodyPr/>
                    <a:lstStyle/>
                    <a:p>
                      <a:r>
                        <a:rPr lang="en-US" dirty="0">
                          <a:solidFill>
                            <a:srgbClr val="002060"/>
                          </a:solidFill>
                        </a:rPr>
                        <a:t>15</a:t>
                      </a:r>
                    </a:p>
                  </a:txBody>
                  <a:tcPr/>
                </a:tc>
                <a:tc>
                  <a:txBody>
                    <a:bodyPr/>
                    <a:lstStyle/>
                    <a:p>
                      <a:r>
                        <a:rPr lang="en-US" dirty="0">
                          <a:solidFill>
                            <a:srgbClr val="002060"/>
                          </a:solidFill>
                        </a:rPr>
                        <a:t>82</a:t>
                      </a:r>
                    </a:p>
                  </a:txBody>
                  <a:tcPr/>
                </a:tc>
                <a:extLst>
                  <a:ext uri="{0D108BD9-81ED-4DB2-BD59-A6C34878D82A}">
                    <a16:rowId xmlns:a16="http://schemas.microsoft.com/office/drawing/2014/main" val="10004"/>
                  </a:ext>
                </a:extLst>
              </a:tr>
              <a:tr h="322131">
                <a:tc>
                  <a:txBody>
                    <a:bodyPr/>
                    <a:lstStyle/>
                    <a:p>
                      <a:r>
                        <a:rPr lang="en-US" dirty="0" err="1">
                          <a:solidFill>
                            <a:srgbClr val="002060"/>
                          </a:solidFill>
                        </a:rPr>
                        <a:t>Shruthi</a:t>
                      </a:r>
                      <a:endParaRPr lang="en-US" dirty="0">
                        <a:solidFill>
                          <a:srgbClr val="002060"/>
                        </a:solidFill>
                      </a:endParaRPr>
                    </a:p>
                  </a:txBody>
                  <a:tcPr/>
                </a:tc>
                <a:tc>
                  <a:txBody>
                    <a:bodyPr/>
                    <a:lstStyle/>
                    <a:p>
                      <a:endParaRPr lang="en-US" dirty="0">
                        <a:solidFill>
                          <a:srgbClr val="002060"/>
                        </a:solidFill>
                      </a:endParaRPr>
                    </a:p>
                  </a:txBody>
                  <a:tcPr/>
                </a:tc>
                <a:tc>
                  <a:txBody>
                    <a:bodyPr/>
                    <a:lstStyle/>
                    <a:p>
                      <a:r>
                        <a:rPr lang="en-US" dirty="0">
                          <a:solidFill>
                            <a:srgbClr val="002060"/>
                          </a:solidFill>
                        </a:rPr>
                        <a:t>62</a:t>
                      </a:r>
                    </a:p>
                  </a:txBody>
                  <a:tcPr/>
                </a:tc>
                <a:extLst>
                  <a:ext uri="{0D108BD9-81ED-4DB2-BD59-A6C34878D82A}">
                    <a16:rowId xmlns:a16="http://schemas.microsoft.com/office/drawing/2014/main" val="10005"/>
                  </a:ext>
                </a:extLst>
              </a:tr>
              <a:tr h="322131">
                <a:tc>
                  <a:txBody>
                    <a:bodyPr/>
                    <a:lstStyle/>
                    <a:p>
                      <a:r>
                        <a:rPr lang="en-US" dirty="0" err="1">
                          <a:solidFill>
                            <a:srgbClr val="002060"/>
                          </a:solidFill>
                        </a:rPr>
                        <a:t>Priyanka</a:t>
                      </a:r>
                      <a:endParaRPr lang="en-US" dirty="0">
                        <a:solidFill>
                          <a:srgbClr val="002060"/>
                        </a:solidFill>
                      </a:endParaRPr>
                    </a:p>
                  </a:txBody>
                  <a:tcPr/>
                </a:tc>
                <a:tc>
                  <a:txBody>
                    <a:bodyPr/>
                    <a:lstStyle/>
                    <a:p>
                      <a:r>
                        <a:rPr lang="en-US" dirty="0">
                          <a:solidFill>
                            <a:srgbClr val="002060"/>
                          </a:solidFill>
                        </a:rPr>
                        <a:t>16</a:t>
                      </a:r>
                    </a:p>
                  </a:txBody>
                  <a:tcPr/>
                </a:tc>
                <a:tc>
                  <a:txBody>
                    <a:bodyPr/>
                    <a:lstStyle/>
                    <a:p>
                      <a:r>
                        <a:rPr lang="en-US" dirty="0">
                          <a:solidFill>
                            <a:srgbClr val="002060"/>
                          </a:solidFill>
                        </a:rPr>
                        <a:t>87</a:t>
                      </a:r>
                    </a:p>
                  </a:txBody>
                  <a:tcPr/>
                </a:tc>
                <a:extLst>
                  <a:ext uri="{0D108BD9-81ED-4DB2-BD59-A6C34878D82A}">
                    <a16:rowId xmlns:a16="http://schemas.microsoft.com/office/drawing/2014/main" val="10006"/>
                  </a:ext>
                </a:extLst>
              </a:tr>
              <a:tr h="322131">
                <a:tc>
                  <a:txBody>
                    <a:bodyPr/>
                    <a:lstStyle/>
                    <a:p>
                      <a:r>
                        <a:rPr lang="en-US" dirty="0" err="1">
                          <a:solidFill>
                            <a:srgbClr val="002060"/>
                          </a:solidFill>
                        </a:rPr>
                        <a:t>Prasanna</a:t>
                      </a:r>
                      <a:r>
                        <a:rPr lang="en-US" baseline="0" dirty="0">
                          <a:solidFill>
                            <a:srgbClr val="002060"/>
                          </a:solidFill>
                        </a:rPr>
                        <a:t> </a:t>
                      </a:r>
                      <a:endParaRPr lang="en-US" dirty="0">
                        <a:solidFill>
                          <a:srgbClr val="002060"/>
                        </a:solidFill>
                      </a:endParaRPr>
                    </a:p>
                  </a:txBody>
                  <a:tcPr/>
                </a:tc>
                <a:tc>
                  <a:txBody>
                    <a:bodyPr/>
                    <a:lstStyle/>
                    <a:p>
                      <a:r>
                        <a:rPr lang="en-US" dirty="0">
                          <a:solidFill>
                            <a:srgbClr val="002060"/>
                          </a:solidFill>
                        </a:rPr>
                        <a:t>22</a:t>
                      </a:r>
                    </a:p>
                  </a:txBody>
                  <a:tcPr/>
                </a:tc>
                <a:tc>
                  <a:txBody>
                    <a:bodyPr/>
                    <a:lstStyle/>
                    <a:p>
                      <a:endParaRPr lang="en-US" dirty="0">
                        <a:solidFill>
                          <a:srgbClr val="002060"/>
                        </a:solidFill>
                      </a:endParaRPr>
                    </a:p>
                  </a:txBody>
                  <a:tcPr/>
                </a:tc>
                <a:extLst>
                  <a:ext uri="{0D108BD9-81ED-4DB2-BD59-A6C34878D82A}">
                    <a16:rowId xmlns:a16="http://schemas.microsoft.com/office/drawing/2014/main" val="10007"/>
                  </a:ext>
                </a:extLst>
              </a:tr>
            </a:tbl>
          </a:graphicData>
        </a:graphic>
      </p:graphicFrame>
      <p:sp>
        <p:nvSpPr>
          <p:cNvPr id="15" name="TextBox 14"/>
          <p:cNvSpPr txBox="1"/>
          <p:nvPr/>
        </p:nvSpPr>
        <p:spPr>
          <a:xfrm>
            <a:off x="6858000" y="4264570"/>
            <a:ext cx="584200" cy="307777"/>
          </a:xfrm>
          <a:prstGeom prst="rect">
            <a:avLst/>
          </a:prstGeom>
          <a:noFill/>
        </p:spPr>
        <p:txBody>
          <a:bodyPr wrap="square" rtlCol="0">
            <a:spAutoFit/>
          </a:bodyPr>
          <a:lstStyle/>
          <a:p>
            <a:r>
              <a:rPr lang="en-US" dirty="0"/>
              <a:t>998</a:t>
            </a:r>
          </a:p>
        </p:txBody>
      </p:sp>
      <p:sp>
        <p:nvSpPr>
          <p:cNvPr id="17" name="TextBox 16"/>
          <p:cNvSpPr txBox="1"/>
          <p:nvPr/>
        </p:nvSpPr>
        <p:spPr>
          <a:xfrm>
            <a:off x="5092700" y="3591470"/>
            <a:ext cx="584200" cy="307777"/>
          </a:xfrm>
          <a:prstGeom prst="rect">
            <a:avLst/>
          </a:prstGeom>
          <a:noFill/>
        </p:spPr>
        <p:txBody>
          <a:bodyPr wrap="square" rtlCol="0">
            <a:spAutoFit/>
          </a:bodyPr>
          <a:lstStyle/>
          <a:p>
            <a:r>
              <a:rPr lang="en-US" dirty="0"/>
              <a:t>two</a:t>
            </a:r>
          </a:p>
        </p:txBody>
      </p:sp>
      <p:sp>
        <p:nvSpPr>
          <p:cNvPr id="18" name="TextBox 17"/>
          <p:cNvSpPr txBox="1"/>
          <p:nvPr/>
        </p:nvSpPr>
        <p:spPr>
          <a:xfrm>
            <a:off x="5092700" y="3591470"/>
            <a:ext cx="584200" cy="307777"/>
          </a:xfrm>
          <a:prstGeom prst="rect">
            <a:avLst/>
          </a:prstGeom>
          <a:noFill/>
        </p:spPr>
        <p:txBody>
          <a:bodyPr wrap="square" rtlCol="0">
            <a:spAutoFit/>
          </a:bodyPr>
          <a:lstStyle/>
          <a:p>
            <a:r>
              <a:rPr lang="en-US" dirty="0">
                <a:solidFill>
                  <a:srgbClr val="002060"/>
                </a:solidFill>
              </a:rPr>
              <a:t>2</a:t>
            </a:r>
          </a:p>
        </p:txBody>
      </p:sp>
      <p:sp>
        <p:nvSpPr>
          <p:cNvPr id="19" name="TextBox 18"/>
          <p:cNvSpPr txBox="1"/>
          <p:nvPr/>
        </p:nvSpPr>
        <p:spPr>
          <a:xfrm>
            <a:off x="6858000" y="4264569"/>
            <a:ext cx="914400" cy="307777"/>
          </a:xfrm>
          <a:prstGeom prst="rect">
            <a:avLst/>
          </a:prstGeom>
          <a:noFill/>
        </p:spPr>
        <p:txBody>
          <a:bodyPr wrap="square" rtlCol="0">
            <a:spAutoFit/>
          </a:bodyPr>
          <a:lstStyle/>
          <a:p>
            <a:r>
              <a:rPr lang="en-US" dirty="0">
                <a:solidFill>
                  <a:srgbClr val="002060"/>
                </a:solidFill>
              </a:rPr>
              <a:t>98</a:t>
            </a: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241" y="1731420"/>
            <a:ext cx="4903317" cy="3340861"/>
          </a:xfrm>
          <a:prstGeom prst="rect">
            <a:avLst/>
          </a:prstGeom>
        </p:spPr>
      </p:pic>
      <p:sp>
        <p:nvSpPr>
          <p:cNvPr id="25" name="TextBox 24"/>
          <p:cNvSpPr txBox="1"/>
          <p:nvPr/>
        </p:nvSpPr>
        <p:spPr>
          <a:xfrm>
            <a:off x="4394200" y="2291975"/>
            <a:ext cx="3721100" cy="822305"/>
          </a:xfrm>
          <a:prstGeom prst="ellipse">
            <a:avLst/>
          </a:prstGeom>
          <a:solidFill>
            <a:schemeClr val="accent6">
              <a:lumMod val="60000"/>
              <a:lumOff val="40000"/>
            </a:schemeClr>
          </a:solidFill>
        </p:spPr>
        <p:txBody>
          <a:bodyPr wrap="square" rtlCol="0">
            <a:spAutoFit/>
          </a:bodyPr>
          <a:lstStyle/>
          <a:p>
            <a:pPr algn="ctr"/>
            <a:r>
              <a:rPr lang="en-US" sz="1600" b="1" dirty="0"/>
              <a:t>Modeling , evaluating</a:t>
            </a:r>
          </a:p>
          <a:p>
            <a:pPr algn="ctr"/>
            <a:r>
              <a:rPr lang="en-US" sz="1600" b="1" dirty="0"/>
              <a:t> and Share Results</a:t>
            </a:r>
          </a:p>
        </p:txBody>
      </p:sp>
      <p:sp>
        <p:nvSpPr>
          <p:cNvPr id="26" name="TextBox 25"/>
          <p:cNvSpPr txBox="1"/>
          <p:nvPr/>
        </p:nvSpPr>
        <p:spPr>
          <a:xfrm>
            <a:off x="5829300" y="3175971"/>
            <a:ext cx="3314700" cy="523220"/>
          </a:xfrm>
          <a:prstGeom prst="rect">
            <a:avLst/>
          </a:prstGeom>
          <a:solidFill>
            <a:schemeClr val="accent1">
              <a:lumMod val="60000"/>
              <a:lumOff val="40000"/>
            </a:schemeClr>
          </a:solidFill>
        </p:spPr>
        <p:txBody>
          <a:bodyPr wrap="square" rtlCol="0">
            <a:spAutoFit/>
          </a:bodyPr>
          <a:lstStyle/>
          <a:p>
            <a:r>
              <a:rPr lang="en-US" sz="1400" b="1" dirty="0"/>
              <a:t>Finding#1: The more you study, the higher grade you will get</a:t>
            </a:r>
          </a:p>
        </p:txBody>
      </p:sp>
      <p:sp>
        <p:nvSpPr>
          <p:cNvPr id="27" name="TextBox 26"/>
          <p:cNvSpPr txBox="1"/>
          <p:nvPr/>
        </p:nvSpPr>
        <p:spPr>
          <a:xfrm>
            <a:off x="5784850" y="3784662"/>
            <a:ext cx="3314700" cy="307777"/>
          </a:xfrm>
          <a:prstGeom prst="rect">
            <a:avLst/>
          </a:prstGeom>
          <a:solidFill>
            <a:schemeClr val="accent1">
              <a:lumMod val="60000"/>
              <a:lumOff val="40000"/>
            </a:schemeClr>
          </a:solidFill>
        </p:spPr>
        <p:txBody>
          <a:bodyPr wrap="square" rtlCol="0">
            <a:spAutoFit/>
          </a:bodyPr>
          <a:lstStyle/>
          <a:p>
            <a:r>
              <a:rPr lang="en-US" sz="1400" b="1" dirty="0"/>
              <a:t>Finding#2: Also, </a:t>
            </a:r>
            <a:r>
              <a:rPr lang="en-US" sz="1400" b="1" dirty="0" err="1"/>
              <a:t>Adarsh</a:t>
            </a:r>
            <a:r>
              <a:rPr lang="en-US" sz="1400" b="1" dirty="0"/>
              <a:t> is a smarty pants.</a:t>
            </a:r>
          </a:p>
        </p:txBody>
      </p:sp>
    </p:spTree>
    <p:extLst>
      <p:ext uri="{BB962C8B-B14F-4D97-AF65-F5344CB8AC3E}">
        <p14:creationId xmlns:p14="http://schemas.microsoft.com/office/powerpoint/2010/main" val="39495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5"/>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mph" presetSubtype="0" fill="hold" grpId="0" nodeType="clickEffect">
                                  <p:stCondLst>
                                    <p:cond delay="0"/>
                                  </p:stCondLst>
                                  <p:iterate type="lt">
                                    <p:tmPct val="4000"/>
                                  </p:iterate>
                                  <p:childTnLst>
                                    <p:set>
                                      <p:cBhvr override="childStyle">
                                        <p:cTn id="17" dur="500" fill="hold"/>
                                        <p:tgtEl>
                                          <p:spTgt spid="6"/>
                                        </p:tgtEl>
                                        <p:attrNameLst>
                                          <p:attrName>style.textDecorationUnderline</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mph" presetSubtype="0" fill="hold" grpId="0" nodeType="clickEffect">
                                  <p:stCondLst>
                                    <p:cond delay="0"/>
                                  </p:stCondLst>
                                  <p:iterate type="lt">
                                    <p:tmPct val="4000"/>
                                  </p:iterate>
                                  <p:childTnLst>
                                    <p:set>
                                      <p:cBhvr override="childStyle">
                                        <p:cTn id="46" dur="500" fill="hold"/>
                                        <p:tgtEl>
                                          <p:spTgt spid="7"/>
                                        </p:tgtEl>
                                        <p:attrNameLst>
                                          <p:attrName>style.textDecorationUnderline</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8" presetClass="emph" presetSubtype="0" fill="hold" grpId="0" nodeType="clickEffect">
                                  <p:stCondLst>
                                    <p:cond delay="0"/>
                                  </p:stCondLst>
                                  <p:iterate type="lt">
                                    <p:tmPct val="4000"/>
                                  </p:iterate>
                                  <p:childTnLst>
                                    <p:set>
                                      <p:cBhvr override="childStyle">
                                        <p:cTn id="82" dur="500" fill="hold"/>
                                        <p:tgtEl>
                                          <p:spTgt spid="8"/>
                                        </p:tgtEl>
                                        <p:attrNameLst>
                                          <p:attrName>style.textDecorationUnderline</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8" presetClass="emph" presetSubtype="0" fill="hold" grpId="0" nodeType="clickEffect">
                                  <p:stCondLst>
                                    <p:cond delay="0"/>
                                  </p:stCondLst>
                                  <p:iterate type="lt">
                                    <p:tmPct val="4000"/>
                                  </p:iterate>
                                  <p:childTnLst>
                                    <p:set>
                                      <p:cBhvr override="childStyle">
                                        <p:cTn id="90" dur="500" fill="hold"/>
                                        <p:tgtEl>
                                          <p:spTgt spid="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5" grpId="0"/>
      <p:bldP spid="15" grpId="1"/>
      <p:bldP spid="17" grpId="0"/>
      <p:bldP spid="17" grpId="1"/>
      <p:bldP spid="18" grpId="0"/>
      <p:bldP spid="18" grpId="1"/>
      <p:bldP spid="19" grpId="0"/>
      <p:bldP spid="19" grpId="1"/>
      <p:bldP spid="25" grpId="0" animBg="1"/>
      <p:bldP spid="26" grpId="0" animBg="1"/>
      <p:bldP spid="26" grpId="1" animBg="1"/>
      <p:bldP spid="27" grpId="0" animBg="1"/>
      <p:bldP spid="2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4"/>
          <p:cNvSpPr txBox="1">
            <a:spLocks noGrp="1"/>
          </p:cNvSpPr>
          <p:nvPr>
            <p:ph type="title"/>
          </p:nvPr>
        </p:nvSpPr>
        <p:spPr>
          <a:xfrm>
            <a:off x="1042425" y="638688"/>
            <a:ext cx="7789800" cy="572700"/>
          </a:xfrm>
          <a:prstGeom prst="rect">
            <a:avLst/>
          </a:prstGeom>
        </p:spPr>
        <p:txBody>
          <a:bodyPr spcFirstLastPara="1" vert="horz" wrap="square" lIns="91425" tIns="91425" rIns="91425" bIns="91425" rtlCol="0" anchor="t" anchorCtr="0">
            <a:noAutofit/>
          </a:bodyPr>
          <a:lstStyle/>
          <a:p>
            <a:r>
              <a:rPr lang="en" b="1" dirty="0">
                <a:latin typeface="Montserrat"/>
                <a:ea typeface="Montserrat"/>
                <a:cs typeface="Montserrat"/>
                <a:sym typeface="Montserrat"/>
              </a:rPr>
              <a:t>Adjust Model Parameters</a:t>
            </a:r>
            <a:endParaRPr b="1" dirty="0">
              <a:latin typeface="Montserrat"/>
              <a:ea typeface="Montserrat"/>
              <a:cs typeface="Montserrat"/>
              <a:sym typeface="Montserrat"/>
            </a:endParaRPr>
          </a:p>
        </p:txBody>
      </p:sp>
      <p:sp>
        <p:nvSpPr>
          <p:cNvPr id="2" name="Slide Number Placeholder 1"/>
          <p:cNvSpPr>
            <a:spLocks noGrp="1"/>
          </p:cNvSpPr>
          <p:nvPr>
            <p:ph type="sldNum" idx="12"/>
          </p:nvPr>
        </p:nvSpPr>
        <p:spPr>
          <a:xfrm>
            <a:off x="8523541" y="5038523"/>
            <a:ext cx="548700" cy="393600"/>
          </a:xfrm>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25" name="Google Shape;525;p44"/>
          <p:cNvSpPr/>
          <p:nvPr/>
        </p:nvSpPr>
        <p:spPr>
          <a:xfrm>
            <a:off x="185125" y="30507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cxnSp>
        <p:nvCxnSpPr>
          <p:cNvPr id="526" name="Google Shape;526;p44"/>
          <p:cNvCxnSpPr>
            <a:stCxn id="525" idx="3"/>
          </p:cNvCxnSpPr>
          <p:nvPr/>
        </p:nvCxnSpPr>
        <p:spPr>
          <a:xfrm>
            <a:off x="1525525" y="3504675"/>
            <a:ext cx="423000" cy="0"/>
          </a:xfrm>
          <a:prstGeom prst="straightConnector1">
            <a:avLst/>
          </a:prstGeom>
          <a:noFill/>
          <a:ln w="38100" cap="flat" cmpd="sng">
            <a:solidFill>
              <a:srgbClr val="424242"/>
            </a:solidFill>
            <a:prstDash val="solid"/>
            <a:round/>
            <a:headEnd type="none" w="med" len="med"/>
            <a:tailEnd type="triangle" w="med" len="med"/>
          </a:ln>
        </p:spPr>
      </p:cxnSp>
      <p:sp>
        <p:nvSpPr>
          <p:cNvPr id="528" name="Google Shape;528;p44"/>
          <p:cNvSpPr txBox="1"/>
          <p:nvPr/>
        </p:nvSpPr>
        <p:spPr>
          <a:xfrm>
            <a:off x="60100" y="3143550"/>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Acquisition </a:t>
            </a:r>
            <a:endParaRPr sz="1800">
              <a:solidFill>
                <a:srgbClr val="FFFFFF"/>
              </a:solidFill>
              <a:latin typeface="Montserrat"/>
              <a:ea typeface="Montserrat"/>
              <a:cs typeface="Montserrat"/>
              <a:sym typeface="Montserrat"/>
            </a:endParaRPr>
          </a:p>
        </p:txBody>
      </p:sp>
      <p:sp>
        <p:nvSpPr>
          <p:cNvPr id="529" name="Google Shape;529;p44"/>
          <p:cNvSpPr/>
          <p:nvPr/>
        </p:nvSpPr>
        <p:spPr>
          <a:xfrm>
            <a:off x="1965225" y="30779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30" name="Google Shape;530;p44"/>
          <p:cNvSpPr txBox="1"/>
          <p:nvPr/>
        </p:nvSpPr>
        <p:spPr>
          <a:xfrm>
            <a:off x="1840200" y="3170750"/>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Cleaning</a:t>
            </a:r>
            <a:endParaRPr sz="1800">
              <a:solidFill>
                <a:srgbClr val="FFFFFF"/>
              </a:solidFill>
              <a:latin typeface="Montserrat"/>
              <a:ea typeface="Montserrat"/>
              <a:cs typeface="Montserrat"/>
              <a:sym typeface="Montserrat"/>
            </a:endParaRPr>
          </a:p>
        </p:txBody>
      </p:sp>
      <p:sp>
        <p:nvSpPr>
          <p:cNvPr id="531" name="Google Shape;531;p44"/>
          <p:cNvSpPr/>
          <p:nvPr/>
        </p:nvSpPr>
        <p:spPr>
          <a:xfrm>
            <a:off x="3620300" y="1848100"/>
            <a:ext cx="1340400" cy="907800"/>
          </a:xfrm>
          <a:prstGeom prst="roundRect">
            <a:avLst>
              <a:gd name="adj" fmla="val 16667"/>
            </a:avLst>
          </a:prstGeom>
          <a:solidFill>
            <a:srgbClr val="674EA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32" name="Google Shape;532;p44"/>
          <p:cNvSpPr txBox="1"/>
          <p:nvPr/>
        </p:nvSpPr>
        <p:spPr>
          <a:xfrm>
            <a:off x="3782300" y="2081125"/>
            <a:ext cx="10164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Test</a:t>
            </a:r>
            <a:endParaRPr sz="1800">
              <a:solidFill>
                <a:srgbClr val="FFFFFF"/>
              </a:solidFill>
              <a:latin typeface="Montserrat"/>
              <a:ea typeface="Montserrat"/>
              <a:cs typeface="Montserrat"/>
              <a:sym typeface="Montserrat"/>
            </a:endParaRPr>
          </a:p>
        </p:txBody>
      </p:sp>
      <p:sp>
        <p:nvSpPr>
          <p:cNvPr id="533" name="Google Shape;533;p44"/>
          <p:cNvSpPr/>
          <p:nvPr/>
        </p:nvSpPr>
        <p:spPr>
          <a:xfrm>
            <a:off x="3620300" y="3077975"/>
            <a:ext cx="1340400" cy="907800"/>
          </a:xfrm>
          <a:prstGeom prst="roundRect">
            <a:avLst>
              <a:gd name="adj" fmla="val 16667"/>
            </a:avLst>
          </a:prstGeom>
          <a:solidFill>
            <a:srgbClr val="741B4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34" name="Google Shape;534;p44"/>
          <p:cNvSpPr txBox="1"/>
          <p:nvPr/>
        </p:nvSpPr>
        <p:spPr>
          <a:xfrm>
            <a:off x="3756550" y="3338250"/>
            <a:ext cx="10164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Train</a:t>
            </a:r>
            <a:endParaRPr sz="1800">
              <a:solidFill>
                <a:srgbClr val="FFFFFF"/>
              </a:solidFill>
              <a:latin typeface="Montserrat"/>
              <a:ea typeface="Montserrat"/>
              <a:cs typeface="Montserrat"/>
              <a:sym typeface="Montserrat"/>
            </a:endParaRPr>
          </a:p>
        </p:txBody>
      </p:sp>
      <p:cxnSp>
        <p:nvCxnSpPr>
          <p:cNvPr id="535" name="Google Shape;535;p44"/>
          <p:cNvCxnSpPr>
            <a:stCxn id="529" idx="0"/>
            <a:endCxn id="531" idx="1"/>
          </p:cNvCxnSpPr>
          <p:nvPr/>
        </p:nvCxnSpPr>
        <p:spPr>
          <a:xfrm rot="-5400000">
            <a:off x="2739825" y="2197475"/>
            <a:ext cx="776100" cy="984900"/>
          </a:xfrm>
          <a:prstGeom prst="curvedConnector2">
            <a:avLst/>
          </a:prstGeom>
          <a:noFill/>
          <a:ln w="38100" cap="flat" cmpd="sng">
            <a:solidFill>
              <a:srgbClr val="424242"/>
            </a:solidFill>
            <a:prstDash val="solid"/>
            <a:round/>
            <a:headEnd type="none" w="med" len="med"/>
            <a:tailEnd type="triangle" w="med" len="med"/>
          </a:ln>
        </p:spPr>
      </p:cxnSp>
      <p:cxnSp>
        <p:nvCxnSpPr>
          <p:cNvPr id="536" name="Google Shape;536;p44"/>
          <p:cNvCxnSpPr/>
          <p:nvPr/>
        </p:nvCxnSpPr>
        <p:spPr>
          <a:xfrm rot="10800000" flipH="1">
            <a:off x="3300450" y="3525675"/>
            <a:ext cx="330600" cy="9900"/>
          </a:xfrm>
          <a:prstGeom prst="straightConnector1">
            <a:avLst/>
          </a:prstGeom>
          <a:noFill/>
          <a:ln w="38100" cap="flat" cmpd="sng">
            <a:solidFill>
              <a:srgbClr val="424242"/>
            </a:solidFill>
            <a:prstDash val="solid"/>
            <a:round/>
            <a:headEnd type="none" w="med" len="med"/>
            <a:tailEnd type="triangle" w="med" len="med"/>
          </a:ln>
        </p:spPr>
      </p:cxnSp>
      <p:sp>
        <p:nvSpPr>
          <p:cNvPr id="537" name="Google Shape;537;p44"/>
          <p:cNvSpPr/>
          <p:nvPr/>
        </p:nvSpPr>
        <p:spPr>
          <a:xfrm>
            <a:off x="5348900" y="30779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38" name="Google Shape;538;p44"/>
          <p:cNvSpPr txBox="1"/>
          <p:nvPr/>
        </p:nvSpPr>
        <p:spPr>
          <a:xfrm>
            <a:off x="5223875" y="3226725"/>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Train</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Model</a:t>
            </a:r>
            <a:endParaRPr sz="1800">
              <a:solidFill>
                <a:srgbClr val="FFFFFF"/>
              </a:solidFill>
              <a:latin typeface="Montserrat"/>
              <a:ea typeface="Montserrat"/>
              <a:cs typeface="Montserrat"/>
              <a:sym typeface="Montserrat"/>
            </a:endParaRPr>
          </a:p>
        </p:txBody>
      </p:sp>
      <p:cxnSp>
        <p:nvCxnSpPr>
          <p:cNvPr id="539" name="Google Shape;539;p44"/>
          <p:cNvCxnSpPr>
            <a:stCxn id="533" idx="3"/>
          </p:cNvCxnSpPr>
          <p:nvPr/>
        </p:nvCxnSpPr>
        <p:spPr>
          <a:xfrm>
            <a:off x="4960700" y="3531875"/>
            <a:ext cx="368100" cy="3600"/>
          </a:xfrm>
          <a:prstGeom prst="straightConnector1">
            <a:avLst/>
          </a:prstGeom>
          <a:noFill/>
          <a:ln w="38100" cap="flat" cmpd="sng">
            <a:solidFill>
              <a:srgbClr val="424242"/>
            </a:solidFill>
            <a:prstDash val="solid"/>
            <a:round/>
            <a:headEnd type="none" w="med" len="med"/>
            <a:tailEnd type="triangle" w="med" len="med"/>
          </a:ln>
        </p:spPr>
      </p:cxnSp>
      <p:sp>
        <p:nvSpPr>
          <p:cNvPr id="540" name="Google Shape;540;p44"/>
          <p:cNvSpPr/>
          <p:nvPr/>
        </p:nvSpPr>
        <p:spPr>
          <a:xfrm>
            <a:off x="7097575" y="308322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41" name="Google Shape;541;p44"/>
          <p:cNvSpPr txBox="1"/>
          <p:nvPr/>
        </p:nvSpPr>
        <p:spPr>
          <a:xfrm>
            <a:off x="6983875" y="3233225"/>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Evaluate</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Model</a:t>
            </a:r>
            <a:endParaRPr sz="1800">
              <a:solidFill>
                <a:srgbClr val="FFFFFF"/>
              </a:solidFill>
              <a:latin typeface="Montserrat"/>
              <a:ea typeface="Montserrat"/>
              <a:cs typeface="Montserrat"/>
              <a:sym typeface="Montserrat"/>
            </a:endParaRPr>
          </a:p>
        </p:txBody>
      </p:sp>
      <p:cxnSp>
        <p:nvCxnSpPr>
          <p:cNvPr id="542" name="Google Shape;542;p44"/>
          <p:cNvCxnSpPr/>
          <p:nvPr/>
        </p:nvCxnSpPr>
        <p:spPr>
          <a:xfrm>
            <a:off x="6709400" y="3535325"/>
            <a:ext cx="368100" cy="3600"/>
          </a:xfrm>
          <a:prstGeom prst="straightConnector1">
            <a:avLst/>
          </a:prstGeom>
          <a:noFill/>
          <a:ln w="38100" cap="flat" cmpd="sng">
            <a:solidFill>
              <a:srgbClr val="424242"/>
            </a:solidFill>
            <a:prstDash val="solid"/>
            <a:round/>
            <a:headEnd type="none" w="med" len="med"/>
            <a:tailEnd type="triangle" w="med" len="med"/>
          </a:ln>
        </p:spPr>
      </p:cxnSp>
      <p:cxnSp>
        <p:nvCxnSpPr>
          <p:cNvPr id="543" name="Google Shape;543;p44"/>
          <p:cNvCxnSpPr>
            <a:stCxn id="531" idx="3"/>
            <a:endCxn id="540" idx="0"/>
          </p:cNvCxnSpPr>
          <p:nvPr/>
        </p:nvCxnSpPr>
        <p:spPr>
          <a:xfrm>
            <a:off x="4960700" y="2302000"/>
            <a:ext cx="2807100" cy="781200"/>
          </a:xfrm>
          <a:prstGeom prst="curvedConnector2">
            <a:avLst/>
          </a:prstGeom>
          <a:noFill/>
          <a:ln w="38100" cap="flat" cmpd="sng">
            <a:solidFill>
              <a:srgbClr val="424242"/>
            </a:solidFill>
            <a:prstDash val="solid"/>
            <a:round/>
            <a:headEnd type="none" w="med" len="med"/>
            <a:tailEnd type="triangle" w="med" len="med"/>
          </a:ln>
        </p:spPr>
      </p:cxnSp>
      <p:cxnSp>
        <p:nvCxnSpPr>
          <p:cNvPr id="544" name="Google Shape;544;p44"/>
          <p:cNvCxnSpPr>
            <a:stCxn id="540" idx="2"/>
            <a:endCxn id="537" idx="2"/>
          </p:cNvCxnSpPr>
          <p:nvPr/>
        </p:nvCxnSpPr>
        <p:spPr>
          <a:xfrm rot="5400000" flipH="1">
            <a:off x="6890875" y="3114125"/>
            <a:ext cx="5100" cy="1748700"/>
          </a:xfrm>
          <a:prstGeom prst="curvedConnector3">
            <a:avLst>
              <a:gd name="adj1" fmla="val -4409722"/>
            </a:avLst>
          </a:prstGeom>
          <a:noFill/>
          <a:ln w="38100" cap="flat" cmpd="sng">
            <a:solidFill>
              <a:srgbClr val="424242"/>
            </a:solidFill>
            <a:prstDash val="solid"/>
            <a:round/>
            <a:headEnd type="none" w="med" len="med"/>
            <a:tailEnd type="triangle" w="med" len="med"/>
          </a:ln>
        </p:spPr>
      </p:cxnSp>
      <p:sp>
        <p:nvSpPr>
          <p:cNvPr id="545" name="Google Shape;545;p44"/>
          <p:cNvSpPr txBox="1"/>
          <p:nvPr/>
        </p:nvSpPr>
        <p:spPr>
          <a:xfrm>
            <a:off x="6297800" y="4229150"/>
            <a:ext cx="1567800" cy="607800"/>
          </a:xfrm>
          <a:prstGeom prst="rect">
            <a:avLst/>
          </a:prstGeom>
          <a:noFill/>
          <a:ln>
            <a:noFill/>
          </a:ln>
        </p:spPr>
        <p:txBody>
          <a:bodyPr spcFirstLastPara="1" wrap="square" lIns="91425" tIns="91425" rIns="91425" bIns="91425" anchor="t" anchorCtr="0">
            <a:noAutofit/>
          </a:bodyPr>
          <a:lstStyle/>
          <a:p>
            <a:pPr algn="ctr"/>
            <a:r>
              <a:rPr lang="en" sz="1800">
                <a:latin typeface="Montserrat"/>
                <a:ea typeface="Montserrat"/>
                <a:cs typeface="Montserrat"/>
                <a:sym typeface="Montserrat"/>
              </a:rPr>
              <a:t>Adjust Model Parameters</a:t>
            </a:r>
            <a:endParaRPr sz="1800">
              <a:latin typeface="Montserrat"/>
              <a:ea typeface="Montserrat"/>
              <a:cs typeface="Montserrat"/>
              <a:sym typeface="Montserrat"/>
            </a:endParaRPr>
          </a:p>
        </p:txBody>
      </p:sp>
    </p:spTree>
    <p:extLst>
      <p:ext uri="{BB962C8B-B14F-4D97-AF65-F5344CB8AC3E}">
        <p14:creationId xmlns:p14="http://schemas.microsoft.com/office/powerpoint/2010/main" val="2739996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5"/>
          <p:cNvSpPr txBox="1">
            <a:spLocks noGrp="1"/>
          </p:cNvSpPr>
          <p:nvPr>
            <p:ph type="title"/>
          </p:nvPr>
        </p:nvSpPr>
        <p:spPr>
          <a:xfrm>
            <a:off x="1114184" y="829188"/>
            <a:ext cx="7789800" cy="572700"/>
          </a:xfrm>
          <a:prstGeom prst="rect">
            <a:avLst/>
          </a:prstGeom>
        </p:spPr>
        <p:txBody>
          <a:bodyPr spcFirstLastPara="1" vert="horz" wrap="square" lIns="91425" tIns="91425" rIns="91425" bIns="91425" rtlCol="0" anchor="t" anchorCtr="0">
            <a:noAutofit/>
          </a:bodyPr>
          <a:lstStyle/>
          <a:p>
            <a:r>
              <a:rPr lang="en" b="1" dirty="0">
                <a:latin typeface="Montserrat"/>
                <a:ea typeface="Montserrat"/>
                <a:cs typeface="Montserrat"/>
                <a:sym typeface="Montserrat"/>
              </a:rPr>
              <a:t>Deploy Model on New Incoming Data</a:t>
            </a:r>
            <a:endParaRPr b="1" dirty="0">
              <a:latin typeface="Montserrat"/>
              <a:ea typeface="Montserrat"/>
              <a:cs typeface="Montserrat"/>
              <a:sym typeface="Montserrat"/>
            </a:endParaRPr>
          </a:p>
        </p:txBody>
      </p:sp>
      <p:sp>
        <p:nvSpPr>
          <p:cNvPr id="2" name="Slide Number Placeholder 1"/>
          <p:cNvSpPr>
            <a:spLocks noGrp="1"/>
          </p:cNvSpPr>
          <p:nvPr>
            <p:ph type="sldNum" idx="12"/>
          </p:nvPr>
        </p:nvSpPr>
        <p:spPr>
          <a:xfrm>
            <a:off x="8595300" y="5229023"/>
            <a:ext cx="548700" cy="393600"/>
          </a:xfrm>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53" name="Google Shape;553;p45"/>
          <p:cNvSpPr/>
          <p:nvPr/>
        </p:nvSpPr>
        <p:spPr>
          <a:xfrm>
            <a:off x="238190" y="3061448"/>
            <a:ext cx="1140000" cy="7722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cxnSp>
        <p:nvCxnSpPr>
          <p:cNvPr id="554" name="Google Shape;554;p45"/>
          <p:cNvCxnSpPr>
            <a:stCxn id="553" idx="3"/>
          </p:cNvCxnSpPr>
          <p:nvPr/>
        </p:nvCxnSpPr>
        <p:spPr>
          <a:xfrm>
            <a:off x="1378190" y="3447548"/>
            <a:ext cx="359700" cy="0"/>
          </a:xfrm>
          <a:prstGeom prst="straightConnector1">
            <a:avLst/>
          </a:prstGeom>
          <a:noFill/>
          <a:ln w="38100" cap="flat" cmpd="sng">
            <a:solidFill>
              <a:srgbClr val="424242"/>
            </a:solidFill>
            <a:prstDash val="solid"/>
            <a:round/>
            <a:headEnd type="none" w="med" len="med"/>
            <a:tailEnd type="triangle" w="med" len="med"/>
          </a:ln>
        </p:spPr>
      </p:cxnSp>
      <p:sp>
        <p:nvSpPr>
          <p:cNvPr id="556" name="Google Shape;556;p45"/>
          <p:cNvSpPr txBox="1"/>
          <p:nvPr/>
        </p:nvSpPr>
        <p:spPr>
          <a:xfrm>
            <a:off x="131859" y="3140351"/>
            <a:ext cx="1333500" cy="516900"/>
          </a:xfrm>
          <a:prstGeom prst="rect">
            <a:avLst/>
          </a:prstGeom>
          <a:noFill/>
          <a:ln>
            <a:noFill/>
          </a:ln>
        </p:spPr>
        <p:txBody>
          <a:bodyPr spcFirstLastPara="1" wrap="square" lIns="91425" tIns="91425" rIns="91425" bIns="91425" anchor="t" anchorCtr="0">
            <a:noAutofit/>
          </a:bodyPr>
          <a:lstStyle/>
          <a:p>
            <a:pPr algn="ctr"/>
            <a:r>
              <a:rPr lang="en" sz="1600">
                <a:solidFill>
                  <a:srgbClr val="FFFFFF"/>
                </a:solidFill>
                <a:latin typeface="Montserrat"/>
                <a:ea typeface="Montserrat"/>
                <a:cs typeface="Montserrat"/>
                <a:sym typeface="Montserrat"/>
              </a:rPr>
              <a:t>Data</a:t>
            </a:r>
            <a:endParaRPr sz="1600">
              <a:solidFill>
                <a:srgbClr val="FFFFFF"/>
              </a:solidFill>
              <a:latin typeface="Montserrat"/>
              <a:ea typeface="Montserrat"/>
              <a:cs typeface="Montserrat"/>
              <a:sym typeface="Montserrat"/>
            </a:endParaRPr>
          </a:p>
          <a:p>
            <a:pPr algn="ctr"/>
            <a:r>
              <a:rPr lang="en" sz="1600">
                <a:solidFill>
                  <a:srgbClr val="FFFFFF"/>
                </a:solidFill>
                <a:latin typeface="Montserrat"/>
                <a:ea typeface="Montserrat"/>
                <a:cs typeface="Montserrat"/>
                <a:sym typeface="Montserrat"/>
              </a:rPr>
              <a:t>Acquisition </a:t>
            </a:r>
            <a:endParaRPr sz="1600">
              <a:solidFill>
                <a:srgbClr val="FFFFFF"/>
              </a:solidFill>
              <a:latin typeface="Montserrat"/>
              <a:ea typeface="Montserrat"/>
              <a:cs typeface="Montserrat"/>
              <a:sym typeface="Montserrat"/>
            </a:endParaRPr>
          </a:p>
        </p:txBody>
      </p:sp>
      <p:sp>
        <p:nvSpPr>
          <p:cNvPr id="557" name="Google Shape;557;p45"/>
          <p:cNvSpPr/>
          <p:nvPr/>
        </p:nvSpPr>
        <p:spPr>
          <a:xfrm>
            <a:off x="1752132" y="3084581"/>
            <a:ext cx="1140000" cy="7722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58" name="Google Shape;558;p45"/>
          <p:cNvSpPr txBox="1"/>
          <p:nvPr/>
        </p:nvSpPr>
        <p:spPr>
          <a:xfrm>
            <a:off x="1645801" y="3163484"/>
            <a:ext cx="1333500" cy="5169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Cleaning</a:t>
            </a:r>
            <a:endParaRPr sz="1800">
              <a:solidFill>
                <a:srgbClr val="FFFFFF"/>
              </a:solidFill>
              <a:latin typeface="Montserrat"/>
              <a:ea typeface="Montserrat"/>
              <a:cs typeface="Montserrat"/>
              <a:sym typeface="Montserrat"/>
            </a:endParaRPr>
          </a:p>
        </p:txBody>
      </p:sp>
      <p:sp>
        <p:nvSpPr>
          <p:cNvPr id="559" name="Google Shape;559;p45"/>
          <p:cNvSpPr/>
          <p:nvPr/>
        </p:nvSpPr>
        <p:spPr>
          <a:xfrm>
            <a:off x="3159742" y="2038600"/>
            <a:ext cx="1140000" cy="772200"/>
          </a:xfrm>
          <a:prstGeom prst="roundRect">
            <a:avLst>
              <a:gd name="adj" fmla="val 16667"/>
            </a:avLst>
          </a:prstGeom>
          <a:solidFill>
            <a:srgbClr val="674EA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60" name="Google Shape;560;p45"/>
          <p:cNvSpPr txBox="1"/>
          <p:nvPr/>
        </p:nvSpPr>
        <p:spPr>
          <a:xfrm>
            <a:off x="3297520" y="2236783"/>
            <a:ext cx="864300" cy="5169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Test</a:t>
            </a:r>
            <a:endParaRPr sz="1800">
              <a:solidFill>
                <a:srgbClr val="FFFFFF"/>
              </a:solidFill>
              <a:latin typeface="Montserrat"/>
              <a:ea typeface="Montserrat"/>
              <a:cs typeface="Montserrat"/>
              <a:sym typeface="Montserrat"/>
            </a:endParaRPr>
          </a:p>
        </p:txBody>
      </p:sp>
      <p:sp>
        <p:nvSpPr>
          <p:cNvPr id="561" name="Google Shape;561;p45"/>
          <p:cNvSpPr/>
          <p:nvPr/>
        </p:nvSpPr>
        <p:spPr>
          <a:xfrm>
            <a:off x="3159742" y="3084581"/>
            <a:ext cx="1140000" cy="772200"/>
          </a:xfrm>
          <a:prstGeom prst="roundRect">
            <a:avLst>
              <a:gd name="adj" fmla="val 16667"/>
            </a:avLst>
          </a:prstGeom>
          <a:solidFill>
            <a:srgbClr val="741B4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62" name="Google Shape;562;p45"/>
          <p:cNvSpPr txBox="1"/>
          <p:nvPr/>
        </p:nvSpPr>
        <p:spPr>
          <a:xfrm>
            <a:off x="3275620" y="3305939"/>
            <a:ext cx="864300" cy="5169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Train</a:t>
            </a:r>
            <a:endParaRPr sz="1800">
              <a:solidFill>
                <a:srgbClr val="FFFFFF"/>
              </a:solidFill>
              <a:latin typeface="Montserrat"/>
              <a:ea typeface="Montserrat"/>
              <a:cs typeface="Montserrat"/>
              <a:sym typeface="Montserrat"/>
            </a:endParaRPr>
          </a:p>
        </p:txBody>
      </p:sp>
      <p:cxnSp>
        <p:nvCxnSpPr>
          <p:cNvPr id="563" name="Google Shape;563;p45"/>
          <p:cNvCxnSpPr>
            <a:stCxn id="557" idx="0"/>
            <a:endCxn id="559" idx="1"/>
          </p:cNvCxnSpPr>
          <p:nvPr/>
        </p:nvCxnSpPr>
        <p:spPr>
          <a:xfrm rot="-5400000">
            <a:off x="2410932" y="2335781"/>
            <a:ext cx="660000" cy="837600"/>
          </a:xfrm>
          <a:prstGeom prst="curvedConnector2">
            <a:avLst/>
          </a:prstGeom>
          <a:noFill/>
          <a:ln w="38100" cap="flat" cmpd="sng">
            <a:solidFill>
              <a:srgbClr val="424242"/>
            </a:solidFill>
            <a:prstDash val="solid"/>
            <a:round/>
            <a:headEnd type="none" w="med" len="med"/>
            <a:tailEnd type="triangle" w="med" len="med"/>
          </a:ln>
        </p:spPr>
      </p:cxnSp>
      <p:cxnSp>
        <p:nvCxnSpPr>
          <p:cNvPr id="564" name="Google Shape;564;p45"/>
          <p:cNvCxnSpPr/>
          <p:nvPr/>
        </p:nvCxnSpPr>
        <p:spPr>
          <a:xfrm rot="10800000" flipH="1">
            <a:off x="2887716" y="3465360"/>
            <a:ext cx="281100" cy="8400"/>
          </a:xfrm>
          <a:prstGeom prst="straightConnector1">
            <a:avLst/>
          </a:prstGeom>
          <a:noFill/>
          <a:ln w="38100" cap="flat" cmpd="sng">
            <a:solidFill>
              <a:srgbClr val="424242"/>
            </a:solidFill>
            <a:prstDash val="solid"/>
            <a:round/>
            <a:headEnd type="none" w="med" len="med"/>
            <a:tailEnd type="triangle" w="med" len="med"/>
          </a:ln>
        </p:spPr>
      </p:cxnSp>
      <p:sp>
        <p:nvSpPr>
          <p:cNvPr id="565" name="Google Shape;565;p45"/>
          <p:cNvSpPr/>
          <p:nvPr/>
        </p:nvSpPr>
        <p:spPr>
          <a:xfrm>
            <a:off x="4629884" y="3084581"/>
            <a:ext cx="1140000" cy="7722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66" name="Google Shape;566;p45"/>
          <p:cNvSpPr txBox="1"/>
          <p:nvPr/>
        </p:nvSpPr>
        <p:spPr>
          <a:xfrm>
            <a:off x="4541665" y="3189015"/>
            <a:ext cx="1333500" cy="5169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Train</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Model</a:t>
            </a:r>
            <a:endParaRPr sz="1800">
              <a:solidFill>
                <a:srgbClr val="FFFFFF"/>
              </a:solidFill>
              <a:latin typeface="Montserrat"/>
              <a:ea typeface="Montserrat"/>
              <a:cs typeface="Montserrat"/>
              <a:sym typeface="Montserrat"/>
            </a:endParaRPr>
          </a:p>
        </p:txBody>
      </p:sp>
      <p:cxnSp>
        <p:nvCxnSpPr>
          <p:cNvPr id="567" name="Google Shape;567;p45"/>
          <p:cNvCxnSpPr>
            <a:stCxn id="561" idx="3"/>
          </p:cNvCxnSpPr>
          <p:nvPr/>
        </p:nvCxnSpPr>
        <p:spPr>
          <a:xfrm>
            <a:off x="4299742" y="3470681"/>
            <a:ext cx="313200" cy="3000"/>
          </a:xfrm>
          <a:prstGeom prst="straightConnector1">
            <a:avLst/>
          </a:prstGeom>
          <a:noFill/>
          <a:ln w="38100" cap="flat" cmpd="sng">
            <a:solidFill>
              <a:srgbClr val="424242"/>
            </a:solidFill>
            <a:prstDash val="solid"/>
            <a:round/>
            <a:headEnd type="none" w="med" len="med"/>
            <a:tailEnd type="triangle" w="med" len="med"/>
          </a:ln>
        </p:spPr>
      </p:cxnSp>
      <p:sp>
        <p:nvSpPr>
          <p:cNvPr id="568" name="Google Shape;568;p45"/>
          <p:cNvSpPr/>
          <p:nvPr/>
        </p:nvSpPr>
        <p:spPr>
          <a:xfrm>
            <a:off x="6117099" y="3089046"/>
            <a:ext cx="1140000" cy="7722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69" name="Google Shape;569;p45"/>
          <p:cNvSpPr txBox="1"/>
          <p:nvPr/>
        </p:nvSpPr>
        <p:spPr>
          <a:xfrm>
            <a:off x="6020400" y="3216618"/>
            <a:ext cx="1333500" cy="5169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Evaluate</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Model</a:t>
            </a:r>
            <a:endParaRPr sz="1800">
              <a:solidFill>
                <a:srgbClr val="FFFFFF"/>
              </a:solidFill>
              <a:latin typeface="Montserrat"/>
              <a:ea typeface="Montserrat"/>
              <a:cs typeface="Montserrat"/>
              <a:sym typeface="Montserrat"/>
            </a:endParaRPr>
          </a:p>
        </p:txBody>
      </p:sp>
      <p:cxnSp>
        <p:nvCxnSpPr>
          <p:cNvPr id="570" name="Google Shape;570;p45"/>
          <p:cNvCxnSpPr/>
          <p:nvPr/>
        </p:nvCxnSpPr>
        <p:spPr>
          <a:xfrm>
            <a:off x="5786964" y="3473547"/>
            <a:ext cx="313200" cy="3000"/>
          </a:xfrm>
          <a:prstGeom prst="straightConnector1">
            <a:avLst/>
          </a:prstGeom>
          <a:noFill/>
          <a:ln w="38100" cap="flat" cmpd="sng">
            <a:solidFill>
              <a:srgbClr val="424242"/>
            </a:solidFill>
            <a:prstDash val="solid"/>
            <a:round/>
            <a:headEnd type="none" w="med" len="med"/>
            <a:tailEnd type="triangle" w="med" len="med"/>
          </a:ln>
        </p:spPr>
      </p:cxnSp>
      <p:cxnSp>
        <p:nvCxnSpPr>
          <p:cNvPr id="571" name="Google Shape;571;p45"/>
          <p:cNvCxnSpPr>
            <a:stCxn id="559" idx="3"/>
            <a:endCxn id="568" idx="0"/>
          </p:cNvCxnSpPr>
          <p:nvPr/>
        </p:nvCxnSpPr>
        <p:spPr>
          <a:xfrm>
            <a:off x="4299742" y="2424700"/>
            <a:ext cx="2387400" cy="664200"/>
          </a:xfrm>
          <a:prstGeom prst="curvedConnector2">
            <a:avLst/>
          </a:prstGeom>
          <a:noFill/>
          <a:ln w="38100" cap="flat" cmpd="sng">
            <a:solidFill>
              <a:srgbClr val="424242"/>
            </a:solidFill>
            <a:prstDash val="solid"/>
            <a:round/>
            <a:headEnd type="none" w="med" len="med"/>
            <a:tailEnd type="triangle" w="med" len="med"/>
          </a:ln>
        </p:spPr>
      </p:cxnSp>
      <p:cxnSp>
        <p:nvCxnSpPr>
          <p:cNvPr id="572" name="Google Shape;572;p45"/>
          <p:cNvCxnSpPr>
            <a:stCxn id="568" idx="2"/>
            <a:endCxn id="565" idx="2"/>
          </p:cNvCxnSpPr>
          <p:nvPr/>
        </p:nvCxnSpPr>
        <p:spPr>
          <a:xfrm rot="5400000" flipH="1">
            <a:off x="5941299" y="3115446"/>
            <a:ext cx="4500" cy="1487100"/>
          </a:xfrm>
          <a:prstGeom prst="curvedConnector3">
            <a:avLst>
              <a:gd name="adj1" fmla="val -4409722"/>
            </a:avLst>
          </a:prstGeom>
          <a:noFill/>
          <a:ln w="38100" cap="flat" cmpd="sng">
            <a:solidFill>
              <a:srgbClr val="424242"/>
            </a:solidFill>
            <a:prstDash val="solid"/>
            <a:round/>
            <a:headEnd type="none" w="med" len="med"/>
            <a:tailEnd type="triangle" w="med" len="med"/>
          </a:ln>
        </p:spPr>
      </p:cxnSp>
      <p:sp>
        <p:nvSpPr>
          <p:cNvPr id="573" name="Google Shape;573;p45"/>
          <p:cNvSpPr txBox="1"/>
          <p:nvPr/>
        </p:nvSpPr>
        <p:spPr>
          <a:xfrm>
            <a:off x="5175185" y="4063625"/>
            <a:ext cx="1595100" cy="516900"/>
          </a:xfrm>
          <a:prstGeom prst="rect">
            <a:avLst/>
          </a:prstGeom>
          <a:noFill/>
          <a:ln>
            <a:noFill/>
          </a:ln>
        </p:spPr>
        <p:txBody>
          <a:bodyPr spcFirstLastPara="1" wrap="square" lIns="91425" tIns="91425" rIns="91425" bIns="91425" anchor="t" anchorCtr="0">
            <a:noAutofit/>
          </a:bodyPr>
          <a:lstStyle/>
          <a:p>
            <a:pPr algn="ctr"/>
            <a:r>
              <a:rPr lang="en" sz="1800">
                <a:latin typeface="Montserrat"/>
                <a:ea typeface="Montserrat"/>
                <a:cs typeface="Montserrat"/>
                <a:sym typeface="Montserrat"/>
              </a:rPr>
              <a:t>Adjust Model Parameters</a:t>
            </a:r>
            <a:endParaRPr sz="1800">
              <a:latin typeface="Montserrat"/>
              <a:ea typeface="Montserrat"/>
              <a:cs typeface="Montserrat"/>
              <a:sym typeface="Montserrat"/>
            </a:endParaRPr>
          </a:p>
        </p:txBody>
      </p:sp>
      <p:cxnSp>
        <p:nvCxnSpPr>
          <p:cNvPr id="574" name="Google Shape;574;p45"/>
          <p:cNvCxnSpPr/>
          <p:nvPr/>
        </p:nvCxnSpPr>
        <p:spPr>
          <a:xfrm>
            <a:off x="7274050" y="3475155"/>
            <a:ext cx="359700" cy="0"/>
          </a:xfrm>
          <a:prstGeom prst="straightConnector1">
            <a:avLst/>
          </a:prstGeom>
          <a:noFill/>
          <a:ln w="38100" cap="flat" cmpd="sng">
            <a:solidFill>
              <a:srgbClr val="424242"/>
            </a:solidFill>
            <a:prstDash val="solid"/>
            <a:round/>
            <a:headEnd type="none" w="med" len="med"/>
            <a:tailEnd type="triangle" w="med" len="med"/>
          </a:ln>
        </p:spPr>
      </p:cxnSp>
      <p:sp>
        <p:nvSpPr>
          <p:cNvPr id="575" name="Google Shape;575;p45"/>
          <p:cNvSpPr/>
          <p:nvPr/>
        </p:nvSpPr>
        <p:spPr>
          <a:xfrm>
            <a:off x="7621374" y="3140346"/>
            <a:ext cx="1140000" cy="7722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76" name="Google Shape;576;p45"/>
          <p:cNvSpPr txBox="1"/>
          <p:nvPr/>
        </p:nvSpPr>
        <p:spPr>
          <a:xfrm>
            <a:off x="7524675" y="3211093"/>
            <a:ext cx="1333500" cy="5169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Deploy </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Model</a:t>
            </a:r>
            <a:endParaRPr sz="180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155705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6"/>
          <p:cNvSpPr txBox="1">
            <a:spLocks noGrp="1"/>
          </p:cNvSpPr>
          <p:nvPr>
            <p:ph type="title"/>
          </p:nvPr>
        </p:nvSpPr>
        <p:spPr>
          <a:xfrm>
            <a:off x="1042425" y="295788"/>
            <a:ext cx="7789800" cy="572700"/>
          </a:xfrm>
          <a:prstGeom prst="rect">
            <a:avLst/>
          </a:prstGeom>
        </p:spPr>
        <p:txBody>
          <a:bodyPr spcFirstLastPara="1" vert="horz" wrap="square" lIns="91425" tIns="91425" rIns="91425" bIns="91425" rtlCol="0" anchor="t" anchorCtr="0">
            <a:noAutofit/>
          </a:bodyPr>
          <a:lstStyle/>
          <a:p>
            <a:r>
              <a:rPr lang="en" b="1" dirty="0">
                <a:latin typeface="Montserrat"/>
                <a:ea typeface="Montserrat"/>
                <a:cs typeface="Montserrat"/>
                <a:sym typeface="Montserrat"/>
              </a:rPr>
              <a:t>Unsupervised Learning</a:t>
            </a:r>
            <a:endParaRPr b="1" dirty="0">
              <a:latin typeface="Montserrat"/>
              <a:ea typeface="Montserrat"/>
              <a:cs typeface="Montserrat"/>
              <a:sym typeface="Montserrat"/>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584" name="Google Shape;584;p46"/>
          <p:cNvSpPr/>
          <p:nvPr/>
        </p:nvSpPr>
        <p:spPr>
          <a:xfrm>
            <a:off x="166431" y="2528048"/>
            <a:ext cx="1140000" cy="7722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cxnSp>
        <p:nvCxnSpPr>
          <p:cNvPr id="585" name="Google Shape;585;p46"/>
          <p:cNvCxnSpPr>
            <a:stCxn id="584" idx="3"/>
          </p:cNvCxnSpPr>
          <p:nvPr/>
        </p:nvCxnSpPr>
        <p:spPr>
          <a:xfrm>
            <a:off x="1306431" y="2914148"/>
            <a:ext cx="359700" cy="0"/>
          </a:xfrm>
          <a:prstGeom prst="straightConnector1">
            <a:avLst/>
          </a:prstGeom>
          <a:noFill/>
          <a:ln w="38100" cap="flat" cmpd="sng">
            <a:solidFill>
              <a:srgbClr val="424242"/>
            </a:solidFill>
            <a:prstDash val="solid"/>
            <a:round/>
            <a:headEnd type="none" w="med" len="med"/>
            <a:tailEnd type="triangle" w="med" len="med"/>
          </a:ln>
        </p:spPr>
      </p:cxnSp>
      <p:sp>
        <p:nvSpPr>
          <p:cNvPr id="587" name="Google Shape;587;p46"/>
          <p:cNvSpPr txBox="1"/>
          <p:nvPr/>
        </p:nvSpPr>
        <p:spPr>
          <a:xfrm>
            <a:off x="60100" y="2606951"/>
            <a:ext cx="1333500" cy="516900"/>
          </a:xfrm>
          <a:prstGeom prst="rect">
            <a:avLst/>
          </a:prstGeom>
          <a:noFill/>
          <a:ln>
            <a:noFill/>
          </a:ln>
        </p:spPr>
        <p:txBody>
          <a:bodyPr spcFirstLastPara="1" wrap="square" lIns="91425" tIns="91425" rIns="91425" bIns="91425" anchor="t" anchorCtr="0">
            <a:noAutofit/>
          </a:bodyPr>
          <a:lstStyle/>
          <a:p>
            <a:pPr algn="ctr"/>
            <a:r>
              <a:rPr lang="en" sz="1600">
                <a:solidFill>
                  <a:srgbClr val="FFFFFF"/>
                </a:solidFill>
                <a:latin typeface="Montserrat"/>
                <a:ea typeface="Montserrat"/>
                <a:cs typeface="Montserrat"/>
                <a:sym typeface="Montserrat"/>
              </a:rPr>
              <a:t>Data</a:t>
            </a:r>
            <a:endParaRPr sz="1600">
              <a:solidFill>
                <a:srgbClr val="FFFFFF"/>
              </a:solidFill>
              <a:latin typeface="Montserrat"/>
              <a:ea typeface="Montserrat"/>
              <a:cs typeface="Montserrat"/>
              <a:sym typeface="Montserrat"/>
            </a:endParaRPr>
          </a:p>
          <a:p>
            <a:pPr algn="ctr"/>
            <a:r>
              <a:rPr lang="en" sz="1600">
                <a:solidFill>
                  <a:srgbClr val="FFFFFF"/>
                </a:solidFill>
                <a:latin typeface="Montserrat"/>
                <a:ea typeface="Montserrat"/>
                <a:cs typeface="Montserrat"/>
                <a:sym typeface="Montserrat"/>
              </a:rPr>
              <a:t>Acquisition </a:t>
            </a:r>
            <a:endParaRPr sz="1600">
              <a:solidFill>
                <a:srgbClr val="FFFFFF"/>
              </a:solidFill>
              <a:latin typeface="Montserrat"/>
              <a:ea typeface="Montserrat"/>
              <a:cs typeface="Montserrat"/>
              <a:sym typeface="Montserrat"/>
            </a:endParaRPr>
          </a:p>
        </p:txBody>
      </p:sp>
      <p:sp>
        <p:nvSpPr>
          <p:cNvPr id="588" name="Google Shape;588;p46"/>
          <p:cNvSpPr/>
          <p:nvPr/>
        </p:nvSpPr>
        <p:spPr>
          <a:xfrm>
            <a:off x="1680373" y="2551181"/>
            <a:ext cx="1140000" cy="7722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89" name="Google Shape;589;p46"/>
          <p:cNvSpPr txBox="1"/>
          <p:nvPr/>
        </p:nvSpPr>
        <p:spPr>
          <a:xfrm>
            <a:off x="1574042" y="2630084"/>
            <a:ext cx="1333500" cy="5169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Cleaning</a:t>
            </a:r>
            <a:endParaRPr sz="1800">
              <a:solidFill>
                <a:srgbClr val="FFFFFF"/>
              </a:solidFill>
              <a:latin typeface="Montserrat"/>
              <a:ea typeface="Montserrat"/>
              <a:cs typeface="Montserrat"/>
              <a:sym typeface="Montserrat"/>
            </a:endParaRPr>
          </a:p>
        </p:txBody>
      </p:sp>
      <p:sp>
        <p:nvSpPr>
          <p:cNvPr id="590" name="Google Shape;590;p46"/>
          <p:cNvSpPr/>
          <p:nvPr/>
        </p:nvSpPr>
        <p:spPr>
          <a:xfrm>
            <a:off x="3087983" y="2551181"/>
            <a:ext cx="1140000" cy="772200"/>
          </a:xfrm>
          <a:prstGeom prst="roundRect">
            <a:avLst>
              <a:gd name="adj" fmla="val 16667"/>
            </a:avLst>
          </a:prstGeom>
          <a:solidFill>
            <a:srgbClr val="741B4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91" name="Google Shape;591;p46"/>
          <p:cNvSpPr txBox="1"/>
          <p:nvPr/>
        </p:nvSpPr>
        <p:spPr>
          <a:xfrm>
            <a:off x="3203861" y="2772539"/>
            <a:ext cx="864300" cy="5169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Train</a:t>
            </a:r>
            <a:endParaRPr sz="1800">
              <a:solidFill>
                <a:srgbClr val="FFFFFF"/>
              </a:solidFill>
              <a:latin typeface="Montserrat"/>
              <a:ea typeface="Montserrat"/>
              <a:cs typeface="Montserrat"/>
              <a:sym typeface="Montserrat"/>
            </a:endParaRPr>
          </a:p>
        </p:txBody>
      </p:sp>
      <p:cxnSp>
        <p:nvCxnSpPr>
          <p:cNvPr id="592" name="Google Shape;592;p46"/>
          <p:cNvCxnSpPr/>
          <p:nvPr/>
        </p:nvCxnSpPr>
        <p:spPr>
          <a:xfrm rot="10800000" flipH="1">
            <a:off x="2815957" y="2931960"/>
            <a:ext cx="281100" cy="8400"/>
          </a:xfrm>
          <a:prstGeom prst="straightConnector1">
            <a:avLst/>
          </a:prstGeom>
          <a:noFill/>
          <a:ln w="38100" cap="flat" cmpd="sng">
            <a:solidFill>
              <a:srgbClr val="424242"/>
            </a:solidFill>
            <a:prstDash val="solid"/>
            <a:round/>
            <a:headEnd type="none" w="med" len="med"/>
            <a:tailEnd type="triangle" w="med" len="med"/>
          </a:ln>
        </p:spPr>
      </p:cxnSp>
      <p:sp>
        <p:nvSpPr>
          <p:cNvPr id="593" name="Google Shape;593;p46"/>
          <p:cNvSpPr/>
          <p:nvPr/>
        </p:nvSpPr>
        <p:spPr>
          <a:xfrm>
            <a:off x="4558125" y="2551181"/>
            <a:ext cx="1140000" cy="7722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94" name="Google Shape;594;p46"/>
          <p:cNvSpPr txBox="1"/>
          <p:nvPr/>
        </p:nvSpPr>
        <p:spPr>
          <a:xfrm>
            <a:off x="4469906" y="2655615"/>
            <a:ext cx="1333500" cy="5169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Train</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Model</a:t>
            </a:r>
            <a:endParaRPr sz="1800">
              <a:solidFill>
                <a:srgbClr val="FFFFFF"/>
              </a:solidFill>
              <a:latin typeface="Montserrat"/>
              <a:ea typeface="Montserrat"/>
              <a:cs typeface="Montserrat"/>
              <a:sym typeface="Montserrat"/>
            </a:endParaRPr>
          </a:p>
        </p:txBody>
      </p:sp>
      <p:cxnSp>
        <p:nvCxnSpPr>
          <p:cNvPr id="595" name="Google Shape;595;p46"/>
          <p:cNvCxnSpPr>
            <a:stCxn id="590" idx="3"/>
          </p:cNvCxnSpPr>
          <p:nvPr/>
        </p:nvCxnSpPr>
        <p:spPr>
          <a:xfrm>
            <a:off x="4227983" y="2937281"/>
            <a:ext cx="313200" cy="3000"/>
          </a:xfrm>
          <a:prstGeom prst="straightConnector1">
            <a:avLst/>
          </a:prstGeom>
          <a:noFill/>
          <a:ln w="38100" cap="flat" cmpd="sng">
            <a:solidFill>
              <a:srgbClr val="424242"/>
            </a:solidFill>
            <a:prstDash val="solid"/>
            <a:round/>
            <a:headEnd type="none" w="med" len="med"/>
            <a:tailEnd type="triangle" w="med" len="med"/>
          </a:ln>
        </p:spPr>
      </p:cxnSp>
      <p:sp>
        <p:nvSpPr>
          <p:cNvPr id="596" name="Google Shape;596;p46"/>
          <p:cNvSpPr/>
          <p:nvPr/>
        </p:nvSpPr>
        <p:spPr>
          <a:xfrm>
            <a:off x="6045340" y="2555646"/>
            <a:ext cx="1140000" cy="7722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97" name="Google Shape;597;p46"/>
          <p:cNvSpPr txBox="1"/>
          <p:nvPr/>
        </p:nvSpPr>
        <p:spPr>
          <a:xfrm>
            <a:off x="5961403" y="2655618"/>
            <a:ext cx="1333500" cy="5169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Evaluate</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Model</a:t>
            </a:r>
            <a:endParaRPr sz="1800">
              <a:solidFill>
                <a:srgbClr val="FFFFFF"/>
              </a:solidFill>
              <a:latin typeface="Montserrat"/>
              <a:ea typeface="Montserrat"/>
              <a:cs typeface="Montserrat"/>
              <a:sym typeface="Montserrat"/>
            </a:endParaRPr>
          </a:p>
        </p:txBody>
      </p:sp>
      <p:cxnSp>
        <p:nvCxnSpPr>
          <p:cNvPr id="598" name="Google Shape;598;p46"/>
          <p:cNvCxnSpPr/>
          <p:nvPr/>
        </p:nvCxnSpPr>
        <p:spPr>
          <a:xfrm>
            <a:off x="5715205" y="2940147"/>
            <a:ext cx="313200" cy="3000"/>
          </a:xfrm>
          <a:prstGeom prst="straightConnector1">
            <a:avLst/>
          </a:prstGeom>
          <a:noFill/>
          <a:ln w="38100" cap="flat" cmpd="sng">
            <a:solidFill>
              <a:srgbClr val="424242"/>
            </a:solidFill>
            <a:prstDash val="solid"/>
            <a:round/>
            <a:headEnd type="none" w="med" len="med"/>
            <a:tailEnd type="triangle" w="med" len="med"/>
          </a:ln>
        </p:spPr>
      </p:cxnSp>
      <p:cxnSp>
        <p:nvCxnSpPr>
          <p:cNvPr id="599" name="Google Shape;599;p46"/>
          <p:cNvCxnSpPr>
            <a:stCxn id="593" idx="0"/>
            <a:endCxn id="596" idx="0"/>
          </p:cNvCxnSpPr>
          <p:nvPr/>
        </p:nvCxnSpPr>
        <p:spPr>
          <a:xfrm rot="-5400000" flipH="1">
            <a:off x="5869425" y="1809881"/>
            <a:ext cx="4500" cy="1487100"/>
          </a:xfrm>
          <a:prstGeom prst="curvedConnector3">
            <a:avLst>
              <a:gd name="adj1" fmla="val -7670137"/>
            </a:avLst>
          </a:prstGeom>
          <a:noFill/>
          <a:ln w="38100" cap="flat" cmpd="sng">
            <a:solidFill>
              <a:srgbClr val="424242"/>
            </a:solidFill>
            <a:prstDash val="solid"/>
            <a:round/>
            <a:headEnd type="none" w="med" len="med"/>
            <a:tailEnd type="triangle" w="med" len="med"/>
          </a:ln>
        </p:spPr>
      </p:cxnSp>
      <p:cxnSp>
        <p:nvCxnSpPr>
          <p:cNvPr id="600" name="Google Shape;600;p46"/>
          <p:cNvCxnSpPr>
            <a:stCxn id="596" idx="2"/>
            <a:endCxn id="593" idx="2"/>
          </p:cNvCxnSpPr>
          <p:nvPr/>
        </p:nvCxnSpPr>
        <p:spPr>
          <a:xfrm rot="5400000" flipH="1">
            <a:off x="5869540" y="2582046"/>
            <a:ext cx="4500" cy="1487100"/>
          </a:xfrm>
          <a:prstGeom prst="curvedConnector3">
            <a:avLst>
              <a:gd name="adj1" fmla="val -4409722"/>
            </a:avLst>
          </a:prstGeom>
          <a:noFill/>
          <a:ln w="38100" cap="flat" cmpd="sng">
            <a:solidFill>
              <a:srgbClr val="424242"/>
            </a:solidFill>
            <a:prstDash val="solid"/>
            <a:round/>
            <a:headEnd type="none" w="med" len="med"/>
            <a:tailEnd type="triangle" w="med" len="med"/>
          </a:ln>
        </p:spPr>
      </p:cxnSp>
      <p:sp>
        <p:nvSpPr>
          <p:cNvPr id="601" name="Google Shape;601;p46"/>
          <p:cNvSpPr txBox="1"/>
          <p:nvPr/>
        </p:nvSpPr>
        <p:spPr>
          <a:xfrm>
            <a:off x="5103426" y="3530225"/>
            <a:ext cx="1595100" cy="516900"/>
          </a:xfrm>
          <a:prstGeom prst="rect">
            <a:avLst/>
          </a:prstGeom>
          <a:noFill/>
          <a:ln>
            <a:noFill/>
          </a:ln>
        </p:spPr>
        <p:txBody>
          <a:bodyPr spcFirstLastPara="1" wrap="square" lIns="91425" tIns="91425" rIns="91425" bIns="91425" anchor="t" anchorCtr="0">
            <a:noAutofit/>
          </a:bodyPr>
          <a:lstStyle/>
          <a:p>
            <a:pPr algn="ctr"/>
            <a:r>
              <a:rPr lang="en" sz="1800">
                <a:latin typeface="Montserrat"/>
                <a:ea typeface="Montserrat"/>
                <a:cs typeface="Montserrat"/>
                <a:sym typeface="Montserrat"/>
              </a:rPr>
              <a:t>Adjust Model Parameters</a:t>
            </a:r>
            <a:endParaRPr sz="1800">
              <a:latin typeface="Montserrat"/>
              <a:ea typeface="Montserrat"/>
              <a:cs typeface="Montserrat"/>
              <a:sym typeface="Montserrat"/>
            </a:endParaRPr>
          </a:p>
        </p:txBody>
      </p:sp>
      <p:cxnSp>
        <p:nvCxnSpPr>
          <p:cNvPr id="602" name="Google Shape;602;p46"/>
          <p:cNvCxnSpPr/>
          <p:nvPr/>
        </p:nvCxnSpPr>
        <p:spPr>
          <a:xfrm>
            <a:off x="7202291" y="2941755"/>
            <a:ext cx="359700" cy="0"/>
          </a:xfrm>
          <a:prstGeom prst="straightConnector1">
            <a:avLst/>
          </a:prstGeom>
          <a:noFill/>
          <a:ln w="38100" cap="flat" cmpd="sng">
            <a:solidFill>
              <a:srgbClr val="424242"/>
            </a:solidFill>
            <a:prstDash val="solid"/>
            <a:round/>
            <a:headEnd type="none" w="med" len="med"/>
            <a:tailEnd type="triangle" w="med" len="med"/>
          </a:ln>
        </p:spPr>
      </p:cxnSp>
      <p:sp>
        <p:nvSpPr>
          <p:cNvPr id="603" name="Google Shape;603;p46"/>
          <p:cNvSpPr/>
          <p:nvPr/>
        </p:nvSpPr>
        <p:spPr>
          <a:xfrm>
            <a:off x="7549615" y="2606946"/>
            <a:ext cx="1140000" cy="7722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604" name="Google Shape;604;p46"/>
          <p:cNvSpPr txBox="1"/>
          <p:nvPr/>
        </p:nvSpPr>
        <p:spPr>
          <a:xfrm>
            <a:off x="7452916" y="2677693"/>
            <a:ext cx="1333500" cy="5169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Deploy </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Model</a:t>
            </a:r>
            <a:endParaRPr sz="180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4015984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120A9-8E8A-4218-8EC7-FE205D2FE8B8}"/>
              </a:ext>
            </a:extLst>
          </p:cNvPr>
          <p:cNvSpPr>
            <a:spLocks noGrp="1"/>
          </p:cNvSpPr>
          <p:nvPr>
            <p:ph type="title"/>
          </p:nvPr>
        </p:nvSpPr>
        <p:spPr/>
        <p:txBody>
          <a:bodyPr>
            <a:normAutofit fontScale="90000"/>
          </a:bodyPr>
          <a:lstStyle/>
          <a:p>
            <a:r>
              <a:rPr lang="en-US" b="1" i="0" dirty="0">
                <a:solidFill>
                  <a:srgbClr val="000000"/>
                </a:solidFill>
                <a:effectLst/>
                <a:latin typeface="Ubuntu"/>
              </a:rPr>
              <a:t>Outline</a:t>
            </a:r>
            <a:br>
              <a:rPr lang="en-US" b="1" i="0" dirty="0">
                <a:solidFill>
                  <a:srgbClr val="000000"/>
                </a:solidFill>
                <a:effectLst/>
                <a:latin typeface="Ubuntu"/>
              </a:rPr>
            </a:br>
            <a:endParaRPr lang="en-IN" dirty="0"/>
          </a:p>
        </p:txBody>
      </p:sp>
      <p:sp>
        <p:nvSpPr>
          <p:cNvPr id="3" name="Content Placeholder 2">
            <a:extLst>
              <a:ext uri="{FF2B5EF4-FFF2-40B4-BE49-F238E27FC236}">
                <a16:creationId xmlns:a16="http://schemas.microsoft.com/office/drawing/2014/main" id="{E68626D9-EEA5-41EA-96AD-75EB3358FA97}"/>
              </a:ext>
            </a:extLst>
          </p:cNvPr>
          <p:cNvSpPr>
            <a:spLocks noGrp="1"/>
          </p:cNvSpPr>
          <p:nvPr>
            <p:ph idx="1"/>
          </p:nvPr>
        </p:nvSpPr>
        <p:spPr>
          <a:xfrm>
            <a:off x="628650" y="1188720"/>
            <a:ext cx="7886700" cy="3444003"/>
          </a:xfrm>
        </p:spPr>
        <p:txBody>
          <a:bodyPr/>
          <a:lstStyle/>
          <a:p>
            <a:pPr algn="l">
              <a:buFont typeface="Arial" panose="020B0604020202020204" pitchFamily="34" charset="0"/>
              <a:buChar char="•"/>
            </a:pPr>
            <a:r>
              <a:rPr lang="en-US" b="0" i="0" dirty="0">
                <a:solidFill>
                  <a:srgbClr val="000000"/>
                </a:solidFill>
                <a:effectLst/>
                <a:latin typeface="Ubuntu"/>
              </a:rPr>
              <a:t>What is a linear model?</a:t>
            </a:r>
          </a:p>
          <a:p>
            <a:pPr algn="l">
              <a:buFont typeface="Arial" panose="020B0604020202020204" pitchFamily="34" charset="0"/>
              <a:buChar char="•"/>
            </a:pPr>
            <a:r>
              <a:rPr lang="en-US" b="0" i="0" dirty="0">
                <a:solidFill>
                  <a:srgbClr val="000000"/>
                </a:solidFill>
                <a:effectLst/>
                <a:latin typeface="Ubuntu"/>
              </a:rPr>
              <a:t>For regression: linear regression</a:t>
            </a:r>
          </a:p>
          <a:p>
            <a:pPr algn="l">
              <a:buFont typeface="Arial" panose="020B0604020202020204" pitchFamily="34" charset="0"/>
              <a:buChar char="•"/>
            </a:pPr>
            <a:r>
              <a:rPr lang="en-US" b="0" i="0" dirty="0">
                <a:solidFill>
                  <a:srgbClr val="000000"/>
                </a:solidFill>
                <a:effectLst/>
                <a:latin typeface="Ubuntu"/>
              </a:rPr>
              <a:t>For classification: logistic regression</a:t>
            </a:r>
          </a:p>
          <a:p>
            <a:pPr algn="l">
              <a:buFont typeface="Arial" panose="020B0604020202020204" pitchFamily="34" charset="0"/>
              <a:buChar char="•"/>
            </a:pPr>
            <a:r>
              <a:rPr lang="en-US" b="0" i="0" dirty="0">
                <a:solidFill>
                  <a:srgbClr val="000000"/>
                </a:solidFill>
                <a:effectLst/>
                <a:latin typeface="Ubuntu"/>
              </a:rPr>
              <a:t>Non linearly separable data</a:t>
            </a:r>
          </a:p>
          <a:p>
            <a:pPr algn="l">
              <a:buFont typeface="Arial" panose="020B0604020202020204" pitchFamily="34" charset="0"/>
              <a:buChar char="•"/>
            </a:pPr>
            <a:r>
              <a:rPr lang="en-US" dirty="0">
                <a:solidFill>
                  <a:srgbClr val="000000"/>
                </a:solidFill>
                <a:latin typeface="Ubuntu"/>
              </a:rPr>
              <a:t>Advantages and Disadvantages </a:t>
            </a:r>
            <a:endParaRPr lang="en-US" b="0" i="0" dirty="0">
              <a:solidFill>
                <a:srgbClr val="000000"/>
              </a:solidFill>
              <a:effectLst/>
              <a:latin typeface="Ubuntu"/>
            </a:endParaRPr>
          </a:p>
          <a:p>
            <a:endParaRPr lang="en-IN" dirty="0"/>
          </a:p>
        </p:txBody>
      </p:sp>
      <p:sp>
        <p:nvSpPr>
          <p:cNvPr id="4" name="Slide Number Placeholder 3">
            <a:extLst>
              <a:ext uri="{FF2B5EF4-FFF2-40B4-BE49-F238E27FC236}">
                <a16:creationId xmlns:a16="http://schemas.microsoft.com/office/drawing/2014/main" id="{FC7BC496-72FC-461C-A869-46DF4F10FC9C}"/>
              </a:ext>
            </a:extLst>
          </p:cNvPr>
          <p:cNvSpPr>
            <a:spLocks noGrp="1"/>
          </p:cNvSpPr>
          <p:nvPr>
            <p:ph type="sldNum" sz="quarter" idx="12"/>
          </p:nvPr>
        </p:nvSpPr>
        <p:spPr/>
        <p:txBody>
          <a:bodyPr/>
          <a:lstStyle/>
          <a:p>
            <a:fld id="{A674035A-0E96-4374-A5D3-8BBD0E543AFF}" type="slidenum">
              <a:rPr lang="en-US" smtClean="0"/>
              <a:t>13</a:t>
            </a:fld>
            <a:endParaRPr lang="en-US"/>
          </a:p>
        </p:txBody>
      </p:sp>
    </p:spTree>
    <p:extLst>
      <p:ext uri="{BB962C8B-B14F-4D97-AF65-F5344CB8AC3E}">
        <p14:creationId xmlns:p14="http://schemas.microsoft.com/office/powerpoint/2010/main" val="4188928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931" y="0"/>
            <a:ext cx="7886700" cy="994172"/>
          </a:xfrm>
        </p:spPr>
        <p:txBody>
          <a:bodyPr>
            <a:normAutofit/>
          </a:bodyPr>
          <a:lstStyle/>
          <a:p>
            <a:pPr algn="ctr"/>
            <a:r>
              <a:rPr lang="en-US" sz="2000" b="1" dirty="0"/>
              <a:t>Back to Step 4. of Data Science Workflow</a:t>
            </a:r>
            <a:br>
              <a:rPr lang="en-US" sz="2000" b="1" dirty="0"/>
            </a:br>
            <a:r>
              <a:rPr lang="en-US" sz="2000" b="1" dirty="0"/>
              <a:t>- Apply Machine Learning Algorithm</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800100"/>
                <a:ext cx="9072563" cy="4133850"/>
              </a:xfrm>
            </p:spPr>
            <p:txBody>
              <a:bodyPr>
                <a:normAutofit fontScale="92500" lnSpcReduction="20000"/>
              </a:bodyPr>
              <a:lstStyle/>
              <a:p>
                <a:pPr marL="0" indent="0" algn="ctr">
                  <a:buNone/>
                </a:pPr>
                <a:r>
                  <a:rPr lang="en-US" sz="3000" b="1" dirty="0">
                    <a:solidFill>
                      <a:schemeClr val="tx1"/>
                    </a:solidFill>
                    <a:latin typeface="+mj-lt"/>
                  </a:rPr>
                  <a:t>Linear Regression</a:t>
                </a:r>
              </a:p>
              <a:p>
                <a:pPr marL="0" indent="0" algn="just">
                  <a:buNone/>
                </a:pPr>
                <a:r>
                  <a:rPr lang="en-US" dirty="0">
                    <a:solidFill>
                      <a:schemeClr val="tx1"/>
                    </a:solidFill>
                    <a:latin typeface="+mj-lt"/>
                  </a:rPr>
                  <a:t>Linear regression is perhaps one of the most well known and well understood algorithms in </a:t>
                </a:r>
                <a:r>
                  <a:rPr lang="en-US" b="1" dirty="0">
                    <a:solidFill>
                      <a:schemeClr val="tx1"/>
                    </a:solidFill>
                    <a:latin typeface="+mj-lt"/>
                  </a:rPr>
                  <a:t>statistics and machine learning </a:t>
                </a:r>
              </a:p>
              <a:p>
                <a:pPr marL="0" indent="0" algn="just">
                  <a:buNone/>
                </a:pPr>
                <a:r>
                  <a:rPr lang="en-US" dirty="0">
                    <a:solidFill>
                      <a:schemeClr val="tx1"/>
                    </a:solidFill>
                    <a:latin typeface="+mj-lt"/>
                  </a:rPr>
                  <a:t>Linear regression is a </a:t>
                </a:r>
                <a:r>
                  <a:rPr lang="en-US" b="1" dirty="0">
                    <a:solidFill>
                      <a:schemeClr val="tx1"/>
                    </a:solidFill>
                    <a:latin typeface="+mj-lt"/>
                  </a:rPr>
                  <a:t>linear model</a:t>
                </a:r>
                <a:r>
                  <a:rPr lang="en-US" dirty="0">
                    <a:solidFill>
                      <a:schemeClr val="tx1"/>
                    </a:solidFill>
                    <a:latin typeface="+mj-lt"/>
                  </a:rPr>
                  <a:t>, e.g. a model that assumes a linear relationship between the input variables (x) and the single output variable (y). More specifically, that y can be calculated from a linear combination of the input variables (x).</a:t>
                </a:r>
              </a:p>
              <a:p>
                <a:pPr marL="0" indent="0" algn="just">
                  <a:buNone/>
                </a:pPr>
                <a:endParaRPr lang="en-US" dirty="0">
                  <a:solidFill>
                    <a:schemeClr val="tx1"/>
                  </a:solidFill>
                  <a:latin typeface="+mj-lt"/>
                </a:endParaRPr>
              </a:p>
              <a:p>
                <a:pPr marL="0" indent="0" fontAlgn="base">
                  <a:buNone/>
                </a:pPr>
                <a:r>
                  <a:rPr lang="en-US" dirty="0">
                    <a:solidFill>
                      <a:schemeClr val="tx1"/>
                    </a:solidFill>
                    <a:latin typeface="+mj-lt"/>
                  </a:rPr>
                  <a:t>A simple regression problem (a single x and a single y), the form of the model would be:</a:t>
                </a:r>
              </a:p>
              <a:p>
                <a:pPr marL="0" indent="0" algn="ctr" fontAlgn="base">
                  <a:buNone/>
                </a:pPr>
                <a:r>
                  <a:rPr lang="en-US" b="1" dirty="0">
                    <a:solidFill>
                      <a:schemeClr val="tx1"/>
                    </a:solidFill>
                    <a:latin typeface="+mj-lt"/>
                  </a:rPr>
                  <a:t>Y=</a:t>
                </a:r>
                <a:r>
                  <a:rPr lang="en-US" b="1" dirty="0" err="1">
                    <a:solidFill>
                      <a:schemeClr val="tx1"/>
                    </a:solidFill>
                    <a:latin typeface="+mj-lt"/>
                  </a:rPr>
                  <a:t>mx+c</a:t>
                </a:r>
                <a:r>
                  <a:rPr lang="en-US" b="1" dirty="0">
                    <a:solidFill>
                      <a:schemeClr val="tx1"/>
                    </a:solidFill>
                    <a:latin typeface="+mj-lt"/>
                  </a:rPr>
                  <a:t> / y = </a:t>
                </a:r>
                <a14:m>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0</m:t>
                        </m:r>
                      </m:sub>
                    </m:sSub>
                    <m:r>
                      <a:rPr lang="en-US" sz="2400" i="0" dirty="0">
                        <a:latin typeface="Cambria Math" panose="02040503050406030204" pitchFamily="18" charset="0"/>
                      </a:rPr>
                      <m:t>+</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1</m:t>
                        </m:r>
                      </m:sub>
                    </m:sSub>
                    <m:r>
                      <a:rPr lang="en-US" sz="2400" i="1" dirty="0">
                        <a:latin typeface="Cambria Math" panose="02040503050406030204" pitchFamily="18" charset="0"/>
                      </a:rPr>
                      <m:t>𝑥</m:t>
                    </m:r>
                  </m:oMath>
                </a14:m>
                <a:endParaRPr lang="en-US" sz="2400" dirty="0"/>
              </a:p>
              <a:p>
                <a:pPr marL="0" indent="0" algn="just">
                  <a:buNone/>
                </a:pPr>
                <a:r>
                  <a:rPr lang="en-US" dirty="0">
                    <a:solidFill>
                      <a:schemeClr val="tx1"/>
                    </a:solidFill>
                    <a:latin typeface="+mj-lt"/>
                  </a:rPr>
                  <a:t>Where  y : is dependent variable</a:t>
                </a:r>
              </a:p>
              <a:p>
                <a:pPr marL="0" indent="0" algn="just">
                  <a:buNone/>
                </a:pPr>
                <a:r>
                  <a:rPr lang="en-US" dirty="0">
                    <a:solidFill>
                      <a:schemeClr val="tx1"/>
                    </a:solidFill>
                    <a:latin typeface="+mj-lt"/>
                  </a:rPr>
                  <a:t>	x: is independent variable</a:t>
                </a:r>
              </a:p>
              <a:p>
                <a:pPr marL="0" indent="0" algn="just">
                  <a:buNone/>
                </a:pPr>
                <a:r>
                  <a:rPr lang="en-US" dirty="0">
                    <a:solidFill>
                      <a:schemeClr val="tx1"/>
                    </a:solidFill>
                    <a:latin typeface="+mj-lt"/>
                  </a:rPr>
                  <a:t>	m: coefficient of x(slope)</a:t>
                </a:r>
              </a:p>
              <a:p>
                <a:pPr marL="0" indent="0" algn="just">
                  <a:buNone/>
                </a:pPr>
                <a:r>
                  <a:rPr lang="en-US" dirty="0">
                    <a:solidFill>
                      <a:schemeClr val="tx1"/>
                    </a:solidFill>
                    <a:latin typeface="+mj-lt"/>
                  </a:rPr>
                  <a:t>	c: Y intercept	</a:t>
                </a:r>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800100"/>
                <a:ext cx="9072563" cy="4133850"/>
              </a:xfrm>
              <a:blipFill>
                <a:blip r:embed="rId2"/>
                <a:stretch>
                  <a:fillRect l="-605" t="-3982" r="-605"/>
                </a:stretch>
              </a:blipFill>
            </p:spPr>
            <p:txBody>
              <a:bodyPr/>
              <a:lstStyle/>
              <a:p>
                <a:r>
                  <a:rPr lang="en-IN">
                    <a:noFill/>
                  </a:rPr>
                  <a:t> </a:t>
                </a:r>
              </a:p>
            </p:txBody>
          </p:sp>
        </mc:Fallback>
      </mc:AlternateContent>
    </p:spTree>
    <p:extLst>
      <p:ext uri="{BB962C8B-B14F-4D97-AF65-F5344CB8AC3E}">
        <p14:creationId xmlns:p14="http://schemas.microsoft.com/office/powerpoint/2010/main" val="1882514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494" y="64997"/>
            <a:ext cx="7886700" cy="994172"/>
          </a:xfrm>
        </p:spPr>
        <p:txBody>
          <a:bodyPr>
            <a:normAutofit/>
          </a:bodyPr>
          <a:lstStyle/>
          <a:p>
            <a:pPr algn="ctr"/>
            <a:r>
              <a:rPr lang="en-US" sz="2200" b="1" dirty="0"/>
              <a:t>EX:   1.  Prediction of Grade(Y) given Hours studied(X)</a:t>
            </a:r>
            <a:br>
              <a:rPr lang="en-US" sz="2200" b="1" dirty="0"/>
            </a:br>
            <a:r>
              <a:rPr lang="en-US" sz="2200" b="1" dirty="0"/>
              <a:t>      	 2. Predicting the house price(Y) given house </a:t>
            </a:r>
            <a:r>
              <a:rPr lang="en-US" b="1" dirty="0"/>
              <a:t>size(X) </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3" name="Content Placeholder 2"/>
          <p:cNvSpPr>
            <a:spLocks noGrp="1"/>
          </p:cNvSpPr>
          <p:nvPr>
            <p:ph sz="half" idx="4294967295"/>
          </p:nvPr>
        </p:nvSpPr>
        <p:spPr>
          <a:xfrm>
            <a:off x="0" y="919163"/>
            <a:ext cx="4137025" cy="3571875"/>
          </a:xfrm>
        </p:spPr>
        <p:txBody>
          <a:bodyPr>
            <a:normAutofit/>
          </a:bodyPr>
          <a:lstStyle/>
          <a:p>
            <a:pPr marL="114300" indent="0">
              <a:buNone/>
            </a:pPr>
            <a:r>
              <a:rPr lang="en-US" sz="1350" dirty="0">
                <a:hlinkClick r:id="rId3"/>
              </a:rPr>
              <a:t>https://setosa.io/ev/ordinary-least-squares-regression/</a:t>
            </a:r>
            <a:endParaRPr lang="en-US" sz="1350" dirty="0"/>
          </a:p>
          <a:p>
            <a:endParaRPr lang="en-US" sz="1350" dirty="0"/>
          </a:p>
          <a:p>
            <a:pPr marL="0" indent="0">
              <a:buNone/>
            </a:pPr>
            <a:endParaRPr lang="en-US" sz="1350" dirty="0"/>
          </a:p>
        </p:txBody>
      </p:sp>
      <mc:AlternateContent xmlns:mc="http://schemas.openxmlformats.org/markup-compatibility/2006" xmlns:a14="http://schemas.microsoft.com/office/drawing/2010/main">
        <mc:Choice Requires="a14">
          <p:sp>
            <p:nvSpPr>
              <p:cNvPr id="5" name="Content Placeholder 4"/>
              <p:cNvSpPr>
                <a:spLocks noGrp="1"/>
              </p:cNvSpPr>
              <p:nvPr>
                <p:ph sz="half" idx="4294967295"/>
              </p:nvPr>
            </p:nvSpPr>
            <p:spPr>
              <a:xfrm>
                <a:off x="5257800" y="1484313"/>
                <a:ext cx="3886200" cy="2708275"/>
              </a:xfrm>
            </p:spPr>
            <p:txBody>
              <a:bodyPr>
                <a:normAutofit fontScale="85000" lnSpcReduction="20000"/>
              </a:bodyPr>
              <a:lstStyle/>
              <a:p>
                <a:r>
                  <a:rPr lang="en-US" sz="1600" dirty="0">
                    <a:solidFill>
                      <a:schemeClr val="tx1"/>
                    </a:solidFill>
                  </a:rPr>
                  <a:t>Choose </a:t>
                </a:r>
                <a14:m>
                  <m:oMath xmlns:m="http://schemas.openxmlformats.org/officeDocument/2006/math">
                    <m:sSub>
                      <m:sSubPr>
                        <m:ctrlPr>
                          <a:rPr lang="en-US" sz="1600" i="1" dirty="0" smtClean="0">
                            <a:solidFill>
                              <a:schemeClr val="tx1"/>
                            </a:solidFill>
                            <a:latin typeface="Cambria Math" panose="02040503050406030204" pitchFamily="18" charset="0"/>
                          </a:rPr>
                        </m:ctrlPr>
                      </m:sSubPr>
                      <m:e>
                        <m:acc>
                          <m:accPr>
                            <m:chr m:val="̂"/>
                            <m:ctrlPr>
                              <a:rPr lang="en-US" sz="1600" i="1" dirty="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𝛽</m:t>
                            </m:r>
                          </m:e>
                        </m:acc>
                      </m:e>
                      <m:sub>
                        <m:r>
                          <a:rPr lang="en-US" sz="1600" i="0" dirty="0">
                            <a:solidFill>
                              <a:schemeClr val="tx1"/>
                            </a:solidFill>
                            <a:latin typeface="Cambria Math" panose="02040503050406030204" pitchFamily="18" charset="0"/>
                          </a:rPr>
                          <m:t>0</m:t>
                        </m:r>
                      </m:sub>
                    </m:sSub>
                    <m:r>
                      <a:rPr lang="en-US" sz="1600" i="1" dirty="0">
                        <a:solidFill>
                          <a:schemeClr val="tx1"/>
                        </a:solidFill>
                        <a:latin typeface="Cambria Math" panose="02040503050406030204" pitchFamily="18" charset="0"/>
                      </a:rPr>
                      <m:t> </m:t>
                    </m:r>
                  </m:oMath>
                </a14:m>
                <a:r>
                  <a:rPr lang="en-US" sz="1600" dirty="0">
                    <a:solidFill>
                      <a:schemeClr val="tx1"/>
                    </a:solidFill>
                  </a:rPr>
                  <a:t>and        such that  vertical distance between actual point and prediction must be less</a:t>
                </a:r>
              </a:p>
              <a:p>
                <a:r>
                  <a:rPr lang="en-US" sz="1600" dirty="0">
                    <a:solidFill>
                      <a:schemeClr val="tx1"/>
                    </a:solidFill>
                  </a:rPr>
                  <a:t>The value of one variable is a function of the other variable</a:t>
                </a:r>
              </a:p>
              <a:p>
                <a:pPr marL="0" indent="0">
                  <a:buNone/>
                </a:pPr>
                <a:r>
                  <a:rPr lang="en-US" sz="1600" dirty="0"/>
                  <a:t>   		y = f(x)</a:t>
                </a:r>
                <a:endParaRPr lang="en-US" sz="1600" dirty="0">
                  <a:solidFill>
                    <a:schemeClr val="tx1"/>
                  </a:solidFill>
                </a:endParaRPr>
              </a:p>
              <a:p>
                <a:pPr marL="0" indent="0">
                  <a:buNone/>
                </a:pPr>
                <a:r>
                  <a:rPr lang="en-US" sz="1600" dirty="0"/>
                  <a:t>True equation</a:t>
                </a:r>
              </a:p>
              <a:p>
                <a:pPr marL="0" indent="0">
                  <a:buNone/>
                </a:pPr>
                <a:r>
                  <a:rPr lang="en-US" sz="1600" dirty="0"/>
                  <a:t>		Y =</a:t>
                </a:r>
                <a14:m>
                  <m:oMath xmlns:m="http://schemas.openxmlformats.org/officeDocument/2006/math">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𝛽</m:t>
                        </m:r>
                      </m:e>
                      <m:sub>
                        <m:r>
                          <a:rPr lang="en-US" sz="1600" i="0" dirty="0">
                            <a:latin typeface="Cambria Math" panose="02040503050406030204" pitchFamily="18" charset="0"/>
                          </a:rPr>
                          <m:t>0</m:t>
                        </m:r>
                      </m:sub>
                    </m:sSub>
                    <m:r>
                      <a:rPr lang="en-US" sz="1600" i="0" dirty="0">
                        <a:latin typeface="Cambria Math" panose="02040503050406030204" pitchFamily="18" charset="0"/>
                      </a:rPr>
                      <m:t>+</m:t>
                    </m:r>
                    <m:sSub>
                      <m:sSubPr>
                        <m:ctrlPr>
                          <a:rPr lang="en-US" sz="1600" i="1" dirty="0">
                            <a:solidFill>
                              <a:srgbClr val="836967"/>
                            </a:solidFill>
                            <a:latin typeface="Cambria Math" panose="02040503050406030204" pitchFamily="18" charset="0"/>
                          </a:rPr>
                        </m:ctrlPr>
                      </m:sSubPr>
                      <m:e>
                        <m:r>
                          <a:rPr lang="en-US" sz="1600" i="1" dirty="0">
                            <a:latin typeface="Cambria Math" panose="02040503050406030204" pitchFamily="18" charset="0"/>
                          </a:rPr>
                          <m:t>𝛽</m:t>
                        </m:r>
                      </m:e>
                      <m:sub>
                        <m:r>
                          <a:rPr lang="en-US" sz="1600" i="0" dirty="0">
                            <a:latin typeface="Cambria Math" panose="02040503050406030204" pitchFamily="18" charset="0"/>
                          </a:rPr>
                          <m:t>1</m:t>
                        </m:r>
                      </m:sub>
                    </m:sSub>
                    <m:r>
                      <a:rPr lang="en-US" sz="1600" i="1" dirty="0">
                        <a:latin typeface="Cambria Math" panose="02040503050406030204" pitchFamily="18" charset="0"/>
                      </a:rPr>
                      <m:t>𝑥</m:t>
                    </m:r>
                  </m:oMath>
                </a14:m>
                <a:endParaRPr lang="en-US" sz="1600" dirty="0"/>
              </a:p>
              <a:p>
                <a:pPr marL="0" indent="0">
                  <a:buNone/>
                </a:pPr>
                <a:endParaRPr lang="en-US" sz="1600" dirty="0"/>
              </a:p>
              <a:p>
                <a:pPr marL="0" indent="0">
                  <a:buNone/>
                </a:pPr>
                <a:r>
                  <a:rPr lang="en-US" sz="1600" dirty="0"/>
                  <a:t>Predicted equation </a:t>
                </a:r>
              </a:p>
              <a:p>
                <a:pPr marL="0" indent="0">
                  <a:buNone/>
                </a:pPr>
                <a:endParaRPr lang="en-US" sz="1600"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smtClean="0">
                              <a:solidFill>
                                <a:schemeClr val="tx1"/>
                              </a:solidFill>
                              <a:latin typeface="Cambria Math" panose="02040503050406030204" pitchFamily="18" charset="0"/>
                            </a:rPr>
                            <m:t>𝑦</m:t>
                          </m:r>
                        </m:e>
                      </m:acc>
                      <m:r>
                        <a:rPr lang="en-US" sz="1600" i="0" dirty="0" smtClean="0">
                          <a:solidFill>
                            <a:schemeClr val="tx1"/>
                          </a:solidFill>
                          <a:latin typeface="Cambria Math" panose="02040503050406030204" pitchFamily="18" charset="0"/>
                        </a:rPr>
                        <m:t>=</m:t>
                      </m:r>
                      <m:sSub>
                        <m:sSubPr>
                          <m:ctrlPr>
                            <a:rPr lang="en-US" sz="1600" i="1" dirty="0" smtClean="0">
                              <a:solidFill>
                                <a:schemeClr val="tx1"/>
                              </a:solidFill>
                              <a:latin typeface="Cambria Math" panose="02040503050406030204" pitchFamily="18" charset="0"/>
                            </a:rPr>
                          </m:ctrlPr>
                        </m:sSubPr>
                        <m:e>
                          <m:acc>
                            <m:accPr>
                              <m:chr m:val="̂"/>
                              <m:ctrlPr>
                                <a:rPr lang="en-US" sz="1600" i="1" dirty="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𝛽</m:t>
                              </m:r>
                            </m:e>
                          </m:acc>
                        </m:e>
                        <m:sub>
                          <m:r>
                            <a:rPr lang="en-US" sz="1600" i="0" dirty="0">
                              <a:solidFill>
                                <a:schemeClr val="tx1"/>
                              </a:solidFill>
                              <a:latin typeface="Cambria Math" panose="02040503050406030204" pitchFamily="18" charset="0"/>
                            </a:rPr>
                            <m:t>0</m:t>
                          </m:r>
                        </m:sub>
                      </m:sSub>
                      <m:r>
                        <a:rPr lang="en-US" sz="1600" i="0" dirty="0" smtClean="0">
                          <a:solidFill>
                            <a:schemeClr val="tx1"/>
                          </a:solidFill>
                          <a:latin typeface="Cambria Math" panose="02040503050406030204" pitchFamily="18" charset="0"/>
                        </a:rPr>
                        <m:t>+</m:t>
                      </m:r>
                      <m:sSub>
                        <m:sSubPr>
                          <m:ctrlPr>
                            <a:rPr lang="en-IN" sz="1600" i="1" smtClean="0">
                              <a:solidFill>
                                <a:srgbClr val="836967"/>
                              </a:solidFill>
                              <a:latin typeface="Cambria Math" panose="02040503050406030204" pitchFamily="18" charset="0"/>
                            </a:rPr>
                          </m:ctrlPr>
                        </m:sSubPr>
                        <m:e>
                          <m:acc>
                            <m:accPr>
                              <m:chr m:val="̂"/>
                              <m:ctrlPr>
                                <a:rPr lang="en-IN" sz="1600" i="1">
                                  <a:solidFill>
                                    <a:srgbClr val="836967"/>
                                  </a:solidFill>
                                  <a:latin typeface="Cambria Math" panose="02040503050406030204" pitchFamily="18" charset="0"/>
                                </a:rPr>
                              </m:ctrlPr>
                            </m:accPr>
                            <m:e>
                              <m:r>
                                <a:rPr lang="en-IN" sz="1600" i="1">
                                  <a:latin typeface="Cambria Math" panose="02040503050406030204" pitchFamily="18" charset="0"/>
                                </a:rPr>
                                <m:t>𝛽</m:t>
                              </m:r>
                            </m:e>
                          </m:acc>
                        </m:e>
                        <m:sub>
                          <m:r>
                            <a:rPr lang="en-IN" sz="1600" i="0">
                              <a:latin typeface="Cambria Math" panose="02040503050406030204" pitchFamily="18" charset="0"/>
                            </a:rPr>
                            <m:t>1</m:t>
                          </m:r>
                        </m:sub>
                      </m:sSub>
                      <m:r>
                        <a:rPr lang="en-US" sz="1600" i="1" dirty="0" smtClean="0">
                          <a:solidFill>
                            <a:schemeClr val="tx1"/>
                          </a:solidFill>
                          <a:latin typeface="Cambria Math" panose="02040503050406030204" pitchFamily="18" charset="0"/>
                        </a:rPr>
                        <m:t>𝑥</m:t>
                      </m:r>
                      <m:r>
                        <a:rPr lang="en-US" sz="1600" i="0" dirty="0" smtClean="0">
                          <a:solidFill>
                            <a:schemeClr val="tx1"/>
                          </a:solidFill>
                          <a:latin typeface="Cambria Math" panose="02040503050406030204" pitchFamily="18" charset="0"/>
                        </a:rPr>
                        <m:t>+ⅇ</m:t>
                      </m:r>
                    </m:oMath>
                  </m:oMathPara>
                </a14:m>
                <a:endParaRPr lang="en-US" sz="1600" dirty="0">
                  <a:solidFill>
                    <a:schemeClr val="tx1"/>
                  </a:solidFill>
                </a:endParaRPr>
              </a:p>
              <a:p>
                <a:pPr marL="0" indent="0">
                  <a:buNone/>
                </a:pPr>
                <a:endParaRPr lang="en-US" sz="1600" dirty="0">
                  <a:solidFill>
                    <a:schemeClr val="tx1"/>
                  </a:solidFill>
                </a:endParaRPr>
              </a:p>
            </p:txBody>
          </p:sp>
        </mc:Choice>
        <mc:Fallback xmlns="">
          <p:sp>
            <p:nvSpPr>
              <p:cNvPr id="5" name="Content Placeholder 4"/>
              <p:cNvSpPr>
                <a:spLocks noGrp="1" noRot="1" noChangeAspect="1" noMove="1" noResize="1" noEditPoints="1" noAdjustHandles="1" noChangeArrowheads="1" noChangeShapeType="1" noTextEdit="1"/>
              </p:cNvSpPr>
              <p:nvPr>
                <p:ph sz="half" idx="4294967295"/>
              </p:nvPr>
            </p:nvSpPr>
            <p:spPr>
              <a:xfrm>
                <a:off x="5257800" y="1484313"/>
                <a:ext cx="3886200" cy="2708275"/>
              </a:xfrm>
              <a:blipFill>
                <a:blip r:embed="rId4"/>
                <a:stretch>
                  <a:fillRect l="-471" t="-2022"/>
                </a:stretch>
              </a:blipFill>
            </p:spPr>
            <p:txBody>
              <a:bodyPr/>
              <a:lstStyle/>
              <a:p>
                <a:r>
                  <a:rPr lang="en-IN">
                    <a:noFill/>
                  </a:rPr>
                  <a:t> </a:t>
                </a:r>
              </a:p>
            </p:txBody>
          </p:sp>
        </mc:Fallback>
      </mc:AlternateContent>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98605"/>
            <a:ext cx="4479711" cy="3052238"/>
          </a:xfrm>
          <a:prstGeom prst="rect">
            <a:avLst/>
          </a:prstGeom>
        </p:spPr>
      </p:pic>
      <p:cxnSp>
        <p:nvCxnSpPr>
          <p:cNvPr id="11" name="Straight Connector 10"/>
          <p:cNvCxnSpPr/>
          <p:nvPr/>
        </p:nvCxnSpPr>
        <p:spPr>
          <a:xfrm flipV="1">
            <a:off x="454494" y="2222779"/>
            <a:ext cx="3802271" cy="20780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4212" y="1291599"/>
            <a:ext cx="4759735" cy="3754874"/>
          </a:xfrm>
          <a:prstGeom prst="rect">
            <a:avLst/>
          </a:prstGeom>
          <a:solidFill>
            <a:schemeClr val="bg1">
              <a:lumMod val="95000"/>
            </a:schemeClr>
          </a:solidFill>
        </p:spPr>
        <p:txBody>
          <a:bodyPr wrap="square" rtlCol="0">
            <a:spAutoFit/>
          </a:bodyPr>
          <a:lstStyle/>
          <a:p>
            <a:r>
              <a:rPr lang="en-US" b="1" dirty="0"/>
              <a:t>SHARE INSIGHTS…</a:t>
            </a:r>
          </a:p>
          <a:p>
            <a:endParaRPr lang="en-US" b="1" dirty="0"/>
          </a:p>
          <a:p>
            <a:r>
              <a:rPr lang="en-US" b="1" dirty="0"/>
              <a:t>“If I study more, will I get a higher grade?”</a:t>
            </a:r>
          </a:p>
          <a:p>
            <a:endParaRPr lang="en-US" dirty="0"/>
          </a:p>
          <a:p>
            <a:endParaRPr lang="en-US" dirty="0"/>
          </a:p>
          <a:p>
            <a:r>
              <a:rPr lang="en-US" dirty="0"/>
              <a:t>Yes, there is a positive correlation between the number of hours you study and the grade you will get</a:t>
            </a:r>
          </a:p>
          <a:p>
            <a:endParaRPr lang="en-US" dirty="0"/>
          </a:p>
          <a:p>
            <a:endParaRPr lang="en-US" dirty="0"/>
          </a:p>
          <a:p>
            <a:r>
              <a:rPr lang="en-US" dirty="0"/>
              <a:t>Specifically, the relationship is </a:t>
            </a:r>
            <a:r>
              <a:rPr lang="en-US" b="1" dirty="0"/>
              <a:t>Grade= 65+1.5 * hours </a:t>
            </a:r>
          </a:p>
          <a:p>
            <a:r>
              <a:rPr lang="en-US" dirty="0"/>
              <a:t>So, if you study 10 hours, you can expect to get an 76</a:t>
            </a:r>
          </a:p>
          <a:p>
            <a:endParaRPr lang="en-US" dirty="0"/>
          </a:p>
          <a:p>
            <a:r>
              <a:rPr lang="en-US" b="1" dirty="0">
                <a:solidFill>
                  <a:srgbClr val="002060"/>
                </a:solidFill>
              </a:rPr>
              <a:t>However, </a:t>
            </a:r>
            <a:r>
              <a:rPr lang="en-US" b="1" dirty="0" err="1">
                <a:solidFill>
                  <a:srgbClr val="002060"/>
                </a:solidFill>
              </a:rPr>
              <a:t>Adarsh</a:t>
            </a:r>
            <a:r>
              <a:rPr lang="en-US" b="1" dirty="0">
                <a:solidFill>
                  <a:srgbClr val="002060"/>
                </a:solidFill>
              </a:rPr>
              <a:t> is a smarty pants and is inflating the grade estimate.</a:t>
            </a:r>
          </a:p>
          <a:p>
            <a:endParaRPr lang="en-US" b="1" dirty="0">
              <a:solidFill>
                <a:schemeClr val="bg1"/>
              </a:solidFill>
            </a:endParaRPr>
          </a:p>
          <a:p>
            <a:r>
              <a:rPr lang="en-US" dirty="0"/>
              <a:t>You will probably get slightly less than 80</a:t>
            </a:r>
          </a:p>
          <a:p>
            <a:endParaRPr lang="en-US" dirty="0"/>
          </a:p>
        </p:txBody>
      </p:sp>
      <p:cxnSp>
        <p:nvCxnSpPr>
          <p:cNvPr id="10" name="Straight Connector 9"/>
          <p:cNvCxnSpPr/>
          <p:nvPr/>
        </p:nvCxnSpPr>
        <p:spPr>
          <a:xfrm flipV="1">
            <a:off x="483654" y="3250067"/>
            <a:ext cx="3828852" cy="57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96274" y="2144889"/>
            <a:ext cx="2743637" cy="273191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3467" y="4191907"/>
            <a:ext cx="11289" cy="2994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062627" y="2353733"/>
            <a:ext cx="22008" cy="10802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179691" y="3911320"/>
            <a:ext cx="5642" cy="60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945550" y="2893878"/>
            <a:ext cx="11289" cy="2994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821288" y="2436938"/>
            <a:ext cx="11289" cy="2994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149850" y="2144889"/>
            <a:ext cx="23017" cy="1334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3911122" y="2382839"/>
                <a:ext cx="6260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3911122" y="2382839"/>
                <a:ext cx="626098" cy="369332"/>
              </a:xfrm>
              <a:prstGeom prst="rect">
                <a:avLst/>
              </a:prstGeom>
              <a:blipFill>
                <a:blip r:embed="rId6"/>
                <a:stretch>
                  <a:fillRect t="-6667" r="-21569" b="-6667"/>
                </a:stretch>
              </a:blipFill>
            </p:spPr>
            <p:txBody>
              <a:bodyPr/>
              <a:lstStyle/>
              <a:p>
                <a:r>
                  <a:rPr lang="en-IN">
                    <a:noFill/>
                  </a:rPr>
                  <a:t> </a:t>
                </a:r>
              </a:p>
            </p:txBody>
          </p:sp>
        </mc:Fallback>
      </mc:AlternateContent>
      <p:sp>
        <p:nvSpPr>
          <p:cNvPr id="34" name="TextBox 33"/>
          <p:cNvSpPr txBox="1"/>
          <p:nvPr/>
        </p:nvSpPr>
        <p:spPr>
          <a:xfrm>
            <a:off x="1543954" y="1401855"/>
            <a:ext cx="3712055" cy="738664"/>
          </a:xfrm>
          <a:prstGeom prst="rect">
            <a:avLst/>
          </a:prstGeom>
          <a:solidFill>
            <a:schemeClr val="bg1">
              <a:lumMod val="95000"/>
            </a:schemeClr>
          </a:solidFill>
        </p:spPr>
        <p:txBody>
          <a:bodyPr wrap="square" rtlCol="0">
            <a:spAutoFit/>
          </a:bodyPr>
          <a:lstStyle/>
          <a:p>
            <a:r>
              <a:rPr lang="en-US" dirty="0">
                <a:solidFill>
                  <a:srgbClr val="002060"/>
                </a:solidFill>
              </a:rPr>
              <a:t>(62-65)^2+(69-70)^2+(75-96)^2+(81-85)^2+(86-86)^2+(87-89)^2+(97-96)^2 =9+1+441+16+0+4+1=472/7=67</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D20FAF-C48C-4A86-936A-1D5587B9663D}"/>
                  </a:ext>
                </a:extLst>
              </p:cNvPr>
              <p:cNvSpPr txBox="1"/>
              <p:nvPr/>
            </p:nvSpPr>
            <p:spPr>
              <a:xfrm>
                <a:off x="6646888" y="1401855"/>
                <a:ext cx="279692"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0">
                              <a:latin typeface="Cambria Math" panose="02040503050406030204" pitchFamily="18" charset="0"/>
                            </a:rPr>
                            <m:t>1</m:t>
                          </m:r>
                        </m:sub>
                      </m:sSub>
                    </m:oMath>
                  </m:oMathPara>
                </a14:m>
                <a:endParaRPr lang="en-IN" dirty="0"/>
              </a:p>
            </p:txBody>
          </p:sp>
        </mc:Choice>
        <mc:Fallback xmlns="">
          <p:sp>
            <p:nvSpPr>
              <p:cNvPr id="4" name="TextBox 3">
                <a:extLst>
                  <a:ext uri="{FF2B5EF4-FFF2-40B4-BE49-F238E27FC236}">
                    <a16:creationId xmlns:a16="http://schemas.microsoft.com/office/drawing/2014/main" id="{C4D20FAF-C48C-4A86-936A-1D5587B9663D}"/>
                  </a:ext>
                </a:extLst>
              </p:cNvPr>
              <p:cNvSpPr txBox="1">
                <a:spLocks noRot="1" noChangeAspect="1" noMove="1" noResize="1" noEditPoints="1" noAdjustHandles="1" noChangeArrowheads="1" noChangeShapeType="1" noTextEdit="1"/>
              </p:cNvSpPr>
              <p:nvPr/>
            </p:nvSpPr>
            <p:spPr>
              <a:xfrm>
                <a:off x="6646888" y="1401855"/>
                <a:ext cx="279692" cy="292003"/>
              </a:xfrm>
              <a:prstGeom prst="rect">
                <a:avLst/>
              </a:prstGeom>
              <a:blipFill>
                <a:blip r:embed="rId7"/>
                <a:stretch>
                  <a:fillRect l="-30435" t="-27083" r="-58696" b="-33333"/>
                </a:stretch>
              </a:blipFill>
            </p:spPr>
            <p:txBody>
              <a:bodyPr/>
              <a:lstStyle/>
              <a:p>
                <a:r>
                  <a:rPr lang="en-IN">
                    <a:noFill/>
                  </a:rPr>
                  <a:t> </a:t>
                </a:r>
              </a:p>
            </p:txBody>
          </p:sp>
        </mc:Fallback>
      </mc:AlternateContent>
    </p:spTree>
    <p:extLst>
      <p:ext uri="{BB962C8B-B14F-4D97-AF65-F5344CB8AC3E}">
        <p14:creationId xmlns:p14="http://schemas.microsoft.com/office/powerpoint/2010/main" val="39255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0"/>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6"/>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1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ppt_x"/>
                                          </p:val>
                                        </p:tav>
                                        <p:tav tm="100000">
                                          <p:val>
                                            <p:strVal val="#ppt_x"/>
                                          </p:val>
                                        </p:tav>
                                      </p:tavLst>
                                    </p:anim>
                                    <p:anim calcmode="lin" valueType="num">
                                      <p:cBhvr additive="base">
                                        <p:cTn id="7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34"/>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1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1"/>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2" grpId="0"/>
      <p:bldP spid="32" grpId="1"/>
      <p:bldP spid="34" grpId="0" animBg="1"/>
      <p:bldP spid="3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2E7313-9A97-41B7-B28E-DBE87B98AB99}"/>
              </a:ext>
            </a:extLst>
          </p:cNvPr>
          <p:cNvSpPr>
            <a:spLocks noGrp="1"/>
          </p:cNvSpPr>
          <p:nvPr>
            <p:ph type="sldNum" sz="quarter" idx="12"/>
          </p:nvPr>
        </p:nvSpPr>
        <p:spPr/>
        <p:txBody>
          <a:bodyPr/>
          <a:lstStyle/>
          <a:p>
            <a:fld id="{A674035A-0E96-4374-A5D3-8BBD0E543AFF}" type="slidenum">
              <a:rPr lang="en-US" smtClean="0"/>
              <a:t>16</a:t>
            </a:fld>
            <a:endParaRPr lang="en-US"/>
          </a:p>
        </p:txBody>
      </p:sp>
      <p:pic>
        <p:nvPicPr>
          <p:cNvPr id="5" name="Content Placeholder 5">
            <a:extLst>
              <a:ext uri="{FF2B5EF4-FFF2-40B4-BE49-F238E27FC236}">
                <a16:creationId xmlns:a16="http://schemas.microsoft.com/office/drawing/2014/main" id="{7FF9C0F8-7003-4A79-BDC8-C3EE66CBCFF5}"/>
              </a:ext>
            </a:extLst>
          </p:cNvPr>
          <p:cNvPicPr>
            <a:picLocks noGrp="1" noChangeAspect="1"/>
          </p:cNvPicPr>
          <p:nvPr>
            <p:ph idx="1"/>
          </p:nvPr>
        </p:nvPicPr>
        <p:blipFill>
          <a:blip r:embed="rId2"/>
          <a:stretch>
            <a:fillRect/>
          </a:stretch>
        </p:blipFill>
        <p:spPr>
          <a:xfrm>
            <a:off x="752280" y="1272489"/>
            <a:ext cx="4134239" cy="3262312"/>
          </a:xfrm>
        </p:spPr>
      </p:pic>
      <p:sp>
        <p:nvSpPr>
          <p:cNvPr id="7" name="TextBox 6">
            <a:extLst>
              <a:ext uri="{FF2B5EF4-FFF2-40B4-BE49-F238E27FC236}">
                <a16:creationId xmlns:a16="http://schemas.microsoft.com/office/drawing/2014/main" id="{BD3D65F0-99E0-41E5-96D4-2F5C6F07B915}"/>
              </a:ext>
            </a:extLst>
          </p:cNvPr>
          <p:cNvSpPr txBox="1"/>
          <p:nvPr/>
        </p:nvSpPr>
        <p:spPr>
          <a:xfrm>
            <a:off x="685800" y="586264"/>
            <a:ext cx="4572000" cy="369332"/>
          </a:xfrm>
          <a:prstGeom prst="rect">
            <a:avLst/>
          </a:prstGeom>
          <a:noFill/>
        </p:spPr>
        <p:txBody>
          <a:bodyPr wrap="square">
            <a:spAutoFit/>
          </a:bodyPr>
          <a:lstStyle/>
          <a:p>
            <a:pPr algn="l"/>
            <a:r>
              <a:rPr lang="en-US" b="1" i="0" dirty="0">
                <a:solidFill>
                  <a:srgbClr val="000000"/>
                </a:solidFill>
                <a:effectLst/>
                <a:latin typeface="Ubuntu"/>
              </a:rPr>
              <a:t>Linear regression with several variables</a:t>
            </a:r>
          </a:p>
        </p:txBody>
      </p:sp>
      <p:sp>
        <p:nvSpPr>
          <p:cNvPr id="9" name="TextBox 8">
            <a:extLst>
              <a:ext uri="{FF2B5EF4-FFF2-40B4-BE49-F238E27FC236}">
                <a16:creationId xmlns:a16="http://schemas.microsoft.com/office/drawing/2014/main" id="{29CCB6D1-50FF-44AA-A6BE-179CA386F871}"/>
              </a:ext>
            </a:extLst>
          </p:cNvPr>
          <p:cNvSpPr txBox="1"/>
          <p:nvPr/>
        </p:nvSpPr>
        <p:spPr>
          <a:xfrm>
            <a:off x="4572000" y="1580436"/>
            <a:ext cx="4572000" cy="1200329"/>
          </a:xfrm>
          <a:prstGeom prst="rect">
            <a:avLst/>
          </a:prstGeom>
          <a:noFill/>
        </p:spPr>
        <p:txBody>
          <a:bodyPr wrap="square">
            <a:spAutoFit/>
          </a:bodyPr>
          <a:lstStyle/>
          <a:p>
            <a:r>
              <a:rPr lang="en-US" b="0" i="0" dirty="0">
                <a:solidFill>
                  <a:srgbClr val="000000"/>
                </a:solidFill>
                <a:effectLst/>
                <a:latin typeface="Ubuntu"/>
              </a:rPr>
              <a:t>The mental picture needs to be extended to several dimensions.</a:t>
            </a:r>
          </a:p>
          <a:p>
            <a:endParaRPr lang="en-US" dirty="0">
              <a:solidFill>
                <a:srgbClr val="000000"/>
              </a:solidFill>
              <a:latin typeface="Ubuntu"/>
            </a:endParaRPr>
          </a:p>
          <a:p>
            <a:endParaRPr lang="en-IN"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D332F52-E9AD-4B73-8299-C41862B5FE29}"/>
                  </a:ext>
                </a:extLst>
              </p:cNvPr>
              <p:cNvSpPr txBox="1"/>
              <p:nvPr/>
            </p:nvSpPr>
            <p:spPr>
              <a:xfrm>
                <a:off x="4655820" y="2640949"/>
                <a:ext cx="4218304" cy="1359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m:t>Often</m:t>
                      </m:r>
                      <m:r>
                        <m:rPr>
                          <m:nor/>
                        </m:rPr>
                        <a:rPr lang="en-US"/>
                        <m:t>, </m:t>
                      </m:r>
                      <m:r>
                        <m:rPr>
                          <m:nor/>
                        </m:rPr>
                        <a:rPr lang="en-US"/>
                        <m:t>the</m:t>
                      </m:r>
                      <m:r>
                        <m:rPr>
                          <m:nor/>
                        </m:rPr>
                        <a:rPr lang="en-US"/>
                        <m:t> </m:t>
                      </m:r>
                      <m:r>
                        <m:rPr>
                          <m:nor/>
                        </m:rPr>
                        <a:rPr lang="en-US"/>
                        <m:t>data</m:t>
                      </m:r>
                      <m:r>
                        <m:rPr>
                          <m:nor/>
                        </m:rPr>
                        <a:rPr lang="en-US"/>
                        <m:t> </m:t>
                      </m:r>
                      <m:r>
                        <m:rPr>
                          <m:nor/>
                        </m:rPr>
                        <a:rPr lang="en-US"/>
                        <m:t>have</m:t>
                      </m:r>
                      <m:r>
                        <m:rPr>
                          <m:nor/>
                        </m:rPr>
                        <a:rPr lang="en-US"/>
                        <m:t> </m:t>
                      </m:r>
                      <m:r>
                        <m:rPr>
                          <m:nor/>
                        </m:rPr>
                        <a:rPr lang="en-US"/>
                        <m:t>many</m:t>
                      </m:r>
                      <m:r>
                        <m:rPr>
                          <m:nor/>
                        </m:rPr>
                        <a:rPr lang="en-US"/>
                        <m:t> </m:t>
                      </m:r>
                      <m:r>
                        <m:rPr>
                          <m:nor/>
                        </m:rPr>
                        <a:rPr lang="en-US"/>
                        <m:t>features</m:t>
                      </m:r>
                      <m:r>
                        <m:rPr>
                          <m:nor/>
                        </m:rPr>
                        <a:rPr lang="en-US"/>
                        <m:t>, </m:t>
                      </m:r>
                      <m:r>
                        <m:rPr>
                          <m:nor/>
                        </m:rPr>
                        <a:rPr lang="en-US"/>
                        <m:t>and</m:t>
                      </m:r>
                      <m:r>
                        <m:rPr>
                          <m:nor/>
                        </m:rPr>
                        <a:rPr lang="en-US"/>
                        <m:t> </m:t>
                      </m:r>
                      <m:r>
                        <m:rPr>
                          <m:nor/>
                        </m:rPr>
                        <a:rPr lang="en-US"/>
                        <m:t>thus</m:t>
                      </m:r>
                      <m:r>
                        <m:rPr>
                          <m:nor/>
                        </m:rPr>
                        <a:rPr lang="en-US"/>
                        <m:t> </m:t>
                      </m:r>
                      <m:r>
                        <m:rPr>
                          <m:nor/>
                        </m:rPr>
                        <a:rPr lang="en-US"/>
                        <m:t>many</m:t>
                      </m:r>
                      <m:r>
                        <m:rPr>
                          <m:nor/>
                        </m:rPr>
                        <a:rPr lang="en-US"/>
                        <m:t> </m:t>
                      </m:r>
                      <m:r>
                        <m:rPr>
                          <m:nor/>
                        </m:rPr>
                        <a:rPr lang="en-US"/>
                        <m:t>dimensions</m:t>
                      </m:r>
                      <m:r>
                        <m:rPr>
                          <m:nor/>
                        </m:rPr>
                        <a:rPr lang="en-US"/>
                        <m:t>. </m:t>
                      </m:r>
                      <m:r>
                        <m:rPr>
                          <m:nor/>
                        </m:rPr>
                        <a:rPr lang="en-US"/>
                        <m:t>It</m:t>
                      </m:r>
                      <m:r>
                        <m:rPr>
                          <m:nor/>
                        </m:rPr>
                        <a:rPr lang="en-US"/>
                        <m:t> </m:t>
                      </m:r>
                      <m:r>
                        <m:rPr>
                          <m:nor/>
                        </m:rPr>
                        <a:rPr lang="en-US"/>
                        <m:t>is</m:t>
                      </m:r>
                      <m:r>
                        <m:rPr>
                          <m:nor/>
                        </m:rPr>
                        <a:rPr lang="en-US"/>
                        <m:t> </m:t>
                      </m:r>
                      <m:r>
                        <m:rPr>
                          <m:nor/>
                        </m:rPr>
                        <a:rPr lang="en-US"/>
                        <m:t>common</m:t>
                      </m:r>
                      <m:r>
                        <m:rPr>
                          <m:nor/>
                        </m:rPr>
                        <a:rPr lang="en-US"/>
                        <m:t> </m:t>
                      </m:r>
                      <m:r>
                        <m:rPr>
                          <m:nor/>
                        </m:rPr>
                        <a:rPr lang="en-US"/>
                        <m:t>to</m:t>
                      </m:r>
                      <m:r>
                        <m:rPr>
                          <m:nor/>
                        </m:rPr>
                        <a:rPr lang="en-US"/>
                        <m:t> </m:t>
                      </m:r>
                      <m:r>
                        <m:rPr>
                          <m:nor/>
                        </m:rPr>
                        <a:rPr lang="en-US"/>
                        <m:t>build</m:t>
                      </m:r>
                      <m:r>
                        <m:rPr>
                          <m:nor/>
                        </m:rPr>
                        <a:rPr lang="en-US"/>
                        <m:t> </m:t>
                      </m:r>
                      <m:r>
                        <m:rPr>
                          <m:nor/>
                        </m:rPr>
                        <a:rPr lang="en-US"/>
                        <m:t>models</m:t>
                      </m:r>
                      <m:r>
                        <m:rPr>
                          <m:nor/>
                        </m:rPr>
                        <a:rPr lang="en-US"/>
                        <m:t> </m:t>
                      </m:r>
                      <m:r>
                        <m:rPr>
                          <m:nor/>
                        </m:rPr>
                        <a:rPr lang="en-US"/>
                        <m:t>with</m:t>
                      </m:r>
                      <m:r>
                        <m:rPr>
                          <m:nor/>
                        </m:rPr>
                        <a:rPr lang="en-US"/>
                        <m:t> </m:t>
                      </m:r>
                      <m:r>
                        <m:rPr>
                          <m:nor/>
                        </m:rPr>
                        <a:rPr lang="en-US"/>
                        <m:t>hundreds</m:t>
                      </m:r>
                      <m:r>
                        <m:rPr>
                          <m:nor/>
                        </m:rPr>
                        <a:rPr lang="en-US"/>
                        <m:t> </m:t>
                      </m:r>
                      <m:r>
                        <m:rPr>
                          <m:nor/>
                        </m:rPr>
                        <a:rPr lang="en-US"/>
                        <m:t>of</m:t>
                      </m:r>
                      <m:r>
                        <m:rPr>
                          <m:nor/>
                        </m:rPr>
                        <a:rPr lang="en-US"/>
                        <m:t> </m:t>
                      </m:r>
                      <m:r>
                        <m:rPr>
                          <m:nor/>
                        </m:rPr>
                        <a:rPr lang="en-US"/>
                        <m:t>variables</m:t>
                      </m:r>
                      <m:r>
                        <m:rPr>
                          <m:nor/>
                        </m:rPr>
                        <a:rPr lang="en-US"/>
                        <m:t>. </m:t>
                      </m:r>
                      <m:r>
                        <m:rPr>
                          <m:nor/>
                        </m:rPr>
                        <a:rPr lang="en-US"/>
                        <m:t>It</m:t>
                      </m:r>
                      <m:r>
                        <m:rPr>
                          <m:nor/>
                        </m:rPr>
                        <a:rPr lang="en-US"/>
                        <m:t> </m:t>
                      </m:r>
                      <m:r>
                        <m:rPr>
                          <m:nor/>
                        </m:rPr>
                        <a:rPr lang="en-US"/>
                        <m:t>is</m:t>
                      </m:r>
                      <m:r>
                        <m:rPr>
                          <m:nor/>
                        </m:rPr>
                        <a:rPr lang="en-US"/>
                        <m:t> </m:t>
                      </m:r>
                      <m:r>
                        <m:rPr>
                          <m:nor/>
                        </m:rPr>
                        <a:rPr lang="en-US"/>
                        <m:t>no</m:t>
                      </m:r>
                      <m:r>
                        <m:rPr>
                          <m:nor/>
                        </m:rPr>
                        <a:rPr lang="en-US"/>
                        <m:t> </m:t>
                      </m:r>
                      <m:r>
                        <m:rPr>
                          <m:nor/>
                        </m:rPr>
                        <a:rPr lang="en-US"/>
                        <m:t>longer</m:t>
                      </m:r>
                      <m:r>
                        <m:rPr>
                          <m:nor/>
                        </m:rPr>
                        <a:rPr lang="en-US"/>
                        <m:t> </m:t>
                      </m:r>
                      <m:r>
                        <m:rPr>
                          <m:nor/>
                        </m:rPr>
                        <a:rPr lang="en-US"/>
                        <m:t>possible</m:t>
                      </m:r>
                      <m:r>
                        <m:rPr>
                          <m:nor/>
                        </m:rPr>
                        <a:rPr lang="en-US"/>
                        <m:t> </m:t>
                      </m:r>
                      <m:r>
                        <m:rPr>
                          <m:nor/>
                        </m:rPr>
                        <a:rPr lang="en-US"/>
                        <m:t>to</m:t>
                      </m:r>
                      <m:r>
                        <m:rPr>
                          <m:nor/>
                        </m:rPr>
                        <a:rPr lang="en-US"/>
                        <m:t> </m:t>
                      </m:r>
                      <m:r>
                        <m:rPr>
                          <m:nor/>
                        </m:rPr>
                        <a:rPr lang="en-US"/>
                        <m:t>visualize</m:t>
                      </m:r>
                      <m:r>
                        <m:rPr>
                          <m:nor/>
                        </m:rPr>
                        <a:rPr lang="en-US"/>
                        <m:t> </m:t>
                      </m:r>
                      <m:r>
                        <m:rPr>
                          <m:nor/>
                        </m:rPr>
                        <a:rPr lang="en-US"/>
                        <m:t>the</m:t>
                      </m:r>
                      <m:r>
                        <m:rPr>
                          <m:nor/>
                        </m:rPr>
                        <a:rPr lang="en-US"/>
                        <m:t> </m:t>
                      </m:r>
                      <m:r>
                        <m:rPr>
                          <m:nor/>
                        </m:rPr>
                        <a:rPr lang="en-US"/>
                        <m:t>fitting</m:t>
                      </m:r>
                      <m:r>
                        <m:rPr>
                          <m:nor/>
                        </m:rPr>
                        <a:rPr lang="en-US"/>
                        <m:t> </m:t>
                      </m:r>
                      <m:r>
                        <m:rPr>
                          <m:nor/>
                        </m:rPr>
                        <a:rPr lang="en-US"/>
                        <m:t>with</m:t>
                      </m:r>
                      <m:r>
                        <m:rPr>
                          <m:nor/>
                        </m:rPr>
                        <a:rPr lang="en-US"/>
                        <m:t> </m:t>
                      </m:r>
                      <m:r>
                        <m:rPr>
                          <m:nor/>
                        </m:rPr>
                        <a:rPr lang="en-US"/>
                        <m:t>a</m:t>
                      </m:r>
                      <m:r>
                        <m:rPr>
                          <m:nor/>
                        </m:rPr>
                        <a:rPr lang="en-US"/>
                        <m:t> </m:t>
                      </m:r>
                      <m:r>
                        <m:rPr>
                          <m:nor/>
                        </m:rPr>
                        <a:rPr lang="en-US"/>
                        <m:t>simple</m:t>
                      </m:r>
                      <m:r>
                        <m:rPr>
                          <m:nor/>
                        </m:rPr>
                        <a:rPr lang="en-US"/>
                        <m:t> </m:t>
                      </m:r>
                      <m:r>
                        <m:rPr>
                          <m:nor/>
                        </m:rPr>
                        <a:rPr lang="en-US"/>
                        <m:t>figure</m:t>
                      </m:r>
                      <m:r>
                        <m:rPr>
                          <m:nor/>
                        </m:rPr>
                        <a:rPr lang="en-US"/>
                        <m:t>.</m:t>
                      </m:r>
                    </m:oMath>
                  </m:oMathPara>
                </a14:m>
                <a:endParaRPr lang="en-IN" dirty="0"/>
              </a:p>
            </p:txBody>
          </p:sp>
        </mc:Choice>
        <mc:Fallback xmlns="">
          <p:sp>
            <p:nvSpPr>
              <p:cNvPr id="10" name="TextBox 9">
                <a:extLst>
                  <a:ext uri="{FF2B5EF4-FFF2-40B4-BE49-F238E27FC236}">
                    <a16:creationId xmlns:a16="http://schemas.microsoft.com/office/drawing/2014/main" id="{3D332F52-E9AD-4B73-8299-C41862B5FE29}"/>
                  </a:ext>
                </a:extLst>
              </p:cNvPr>
              <p:cNvSpPr txBox="1">
                <a:spLocks noRot="1" noChangeAspect="1" noMove="1" noResize="1" noEditPoints="1" noAdjustHandles="1" noChangeArrowheads="1" noChangeShapeType="1" noTextEdit="1"/>
              </p:cNvSpPr>
              <p:nvPr/>
            </p:nvSpPr>
            <p:spPr>
              <a:xfrm>
                <a:off x="4655820" y="2640949"/>
                <a:ext cx="4218304" cy="1359603"/>
              </a:xfrm>
              <a:prstGeom prst="rect">
                <a:avLst/>
              </a:prstGeom>
              <a:blipFill>
                <a:blip r:embed="rId3"/>
                <a:stretch>
                  <a:fillRect l="-2457" r="-723" b="-5381"/>
                </a:stretch>
              </a:blipFill>
            </p:spPr>
            <p:txBody>
              <a:bodyPr/>
              <a:lstStyle/>
              <a:p>
                <a:r>
                  <a:rPr lang="en-IN">
                    <a:noFill/>
                  </a:rPr>
                  <a:t> </a:t>
                </a:r>
              </a:p>
            </p:txBody>
          </p:sp>
        </mc:Fallback>
      </mc:AlternateContent>
    </p:spTree>
    <p:extLst>
      <p:ext uri="{BB962C8B-B14F-4D97-AF65-F5344CB8AC3E}">
        <p14:creationId xmlns:p14="http://schemas.microsoft.com/office/powerpoint/2010/main" val="2986197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BD8B6-80B8-43B3-81DB-BBF13E32CF94}"/>
              </a:ext>
            </a:extLst>
          </p:cNvPr>
          <p:cNvSpPr>
            <a:spLocks noGrp="1"/>
          </p:cNvSpPr>
          <p:nvPr>
            <p:ph type="title"/>
          </p:nvPr>
        </p:nvSpPr>
        <p:spPr/>
        <p:txBody>
          <a:bodyPr/>
          <a:lstStyle/>
          <a:p>
            <a:r>
              <a:rPr lang="en-US" b="1" dirty="0"/>
              <a:t>Assumptions of Linear Models</a:t>
            </a:r>
            <a:endParaRPr lang="en-IN" b="1" dirty="0"/>
          </a:p>
        </p:txBody>
      </p:sp>
      <p:sp>
        <p:nvSpPr>
          <p:cNvPr id="3" name="Content Placeholder 2">
            <a:extLst>
              <a:ext uri="{FF2B5EF4-FFF2-40B4-BE49-F238E27FC236}">
                <a16:creationId xmlns:a16="http://schemas.microsoft.com/office/drawing/2014/main" id="{39C39766-AB8B-4355-8595-F4AB64B92D1D}"/>
              </a:ext>
            </a:extLst>
          </p:cNvPr>
          <p:cNvSpPr>
            <a:spLocks noGrp="1"/>
          </p:cNvSpPr>
          <p:nvPr>
            <p:ph idx="1"/>
          </p:nvPr>
        </p:nvSpPr>
        <p:spPr/>
        <p:txBody>
          <a:bodyPr/>
          <a:lstStyle/>
          <a:p>
            <a:r>
              <a:rPr lang="en-US" dirty="0"/>
              <a:t>Linear Relationship between predictors and response variable</a:t>
            </a:r>
          </a:p>
          <a:p>
            <a:r>
              <a:rPr lang="en-US" dirty="0"/>
              <a:t>Errors are normally distributed</a:t>
            </a:r>
          </a:p>
          <a:p>
            <a:r>
              <a:rPr lang="en-US" dirty="0"/>
              <a:t>No Multicollinearity between predictor variables</a:t>
            </a:r>
          </a:p>
          <a:p>
            <a:r>
              <a:rPr lang="en-US" dirty="0"/>
              <a:t>Homoskedasticity – same variability around the regression line</a:t>
            </a:r>
          </a:p>
          <a:p>
            <a:endParaRPr lang="en-IN" dirty="0"/>
          </a:p>
        </p:txBody>
      </p:sp>
      <p:sp>
        <p:nvSpPr>
          <p:cNvPr id="4" name="Slide Number Placeholder 3">
            <a:extLst>
              <a:ext uri="{FF2B5EF4-FFF2-40B4-BE49-F238E27FC236}">
                <a16:creationId xmlns:a16="http://schemas.microsoft.com/office/drawing/2014/main" id="{2B266B79-1BDE-4EF2-831B-33D09D409FCE}"/>
              </a:ext>
            </a:extLst>
          </p:cNvPr>
          <p:cNvSpPr>
            <a:spLocks noGrp="1"/>
          </p:cNvSpPr>
          <p:nvPr>
            <p:ph type="sldNum" sz="quarter" idx="12"/>
          </p:nvPr>
        </p:nvSpPr>
        <p:spPr/>
        <p:txBody>
          <a:bodyPr/>
          <a:lstStyle/>
          <a:p>
            <a:fld id="{A674035A-0E96-4374-A5D3-8BBD0E543AFF}" type="slidenum">
              <a:rPr lang="en-US" smtClean="0"/>
              <a:t>17</a:t>
            </a:fld>
            <a:endParaRPr lang="en-US"/>
          </a:p>
        </p:txBody>
      </p:sp>
    </p:spTree>
    <p:extLst>
      <p:ext uri="{BB962C8B-B14F-4D97-AF65-F5344CB8AC3E}">
        <p14:creationId xmlns:p14="http://schemas.microsoft.com/office/powerpoint/2010/main" val="167421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b="1" dirty="0"/>
              <a:t>Metrics for Linear Regression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3" name="Content Placeholder 2"/>
          <p:cNvSpPr>
            <a:spLocks noGrp="1"/>
          </p:cNvSpPr>
          <p:nvPr>
            <p:ph idx="4294967295"/>
          </p:nvPr>
        </p:nvSpPr>
        <p:spPr>
          <a:xfrm>
            <a:off x="0" y="190500"/>
            <a:ext cx="8924925" cy="4773613"/>
          </a:xfrm>
        </p:spPr>
        <p:txBody>
          <a:bodyPr>
            <a:normAutofit/>
          </a:bodyPr>
          <a:lstStyle/>
          <a:p>
            <a:endParaRPr lang="en-US" dirty="0">
              <a:solidFill>
                <a:schemeClr val="tx1"/>
              </a:solidFill>
            </a:endParaRPr>
          </a:p>
          <a:p>
            <a:pPr marL="0" indent="0">
              <a:buNone/>
            </a:pPr>
            <a:endParaRPr lang="en-US" dirty="0"/>
          </a:p>
          <a:p>
            <a:pPr marL="0" indent="0">
              <a:buNone/>
            </a:pPr>
            <a:endParaRPr lang="en-US" dirty="0"/>
          </a:p>
          <a:p>
            <a:r>
              <a:rPr lang="en-US" sz="2000" dirty="0">
                <a:solidFill>
                  <a:schemeClr val="tx1"/>
                </a:solidFill>
              </a:rPr>
              <a:t>MSE (mean squared error) is a loss metrics(functions). They are used to evaluate a regression model. The lesser the MSE the better the model. </a:t>
            </a:r>
          </a:p>
          <a:p>
            <a:pPr marL="0" indent="0">
              <a:buNone/>
            </a:pPr>
            <a:endParaRPr lang="en-US" sz="2000" dirty="0">
              <a:solidFill>
                <a:schemeClr val="tx1"/>
              </a:solidFill>
            </a:endParaRPr>
          </a:p>
          <a:p>
            <a:pPr marL="0" indent="0">
              <a:buNone/>
            </a:pPr>
            <a:endParaRPr lang="en-US" sz="2000" dirty="0">
              <a:solidFill>
                <a:schemeClr val="tx1"/>
              </a:solidFill>
            </a:endParaRPr>
          </a:p>
          <a:p>
            <a:endParaRPr lang="en-US" sz="2000" dirty="0">
              <a:solidFill>
                <a:schemeClr val="tx1"/>
              </a:solidFill>
            </a:endParaRPr>
          </a:p>
          <a:p>
            <a:endParaRPr lang="en-US" sz="2000" dirty="0"/>
          </a:p>
          <a:p>
            <a:r>
              <a:rPr lang="en-US" sz="2000" dirty="0">
                <a:solidFill>
                  <a:schemeClr val="tx1"/>
                </a:solidFill>
              </a:rPr>
              <a:t>MAE( mean absolute error) is a loss metrics. The lesser the MBE the better the model</a:t>
            </a:r>
          </a:p>
          <a:p>
            <a:endParaRPr lang="en-US" sz="2000" dirty="0">
              <a:solidFill>
                <a:schemeClr val="tx1"/>
              </a:solidFill>
            </a:endParaRPr>
          </a:p>
          <a:p>
            <a:pPr marL="114300" indent="0">
              <a:buNone/>
            </a:pPr>
            <a:r>
              <a:rPr lang="en-US" sz="2000" dirty="0">
                <a:solidFill>
                  <a:schemeClr val="tx1"/>
                </a:solidFill>
              </a:rPr>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880" y="4135082"/>
            <a:ext cx="2571009" cy="734574"/>
          </a:xfrm>
          <a:prstGeom prst="rect">
            <a:avLst/>
          </a:prstGeom>
        </p:spPr>
      </p:pic>
      <p:pic>
        <p:nvPicPr>
          <p:cNvPr id="6" name="Picture 5">
            <a:extLst>
              <a:ext uri="{FF2B5EF4-FFF2-40B4-BE49-F238E27FC236}">
                <a16:creationId xmlns:a16="http://schemas.microsoft.com/office/drawing/2014/main" id="{E953CE90-02EF-4800-9DD1-8F2A7C546164}"/>
              </a:ext>
            </a:extLst>
          </p:cNvPr>
          <p:cNvPicPr>
            <a:picLocks noChangeAspect="1"/>
          </p:cNvPicPr>
          <p:nvPr/>
        </p:nvPicPr>
        <p:blipFill>
          <a:blip r:embed="rId3"/>
          <a:stretch>
            <a:fillRect/>
          </a:stretch>
        </p:blipFill>
        <p:spPr>
          <a:xfrm>
            <a:off x="2120539" y="2061134"/>
            <a:ext cx="3181350" cy="1438275"/>
          </a:xfrm>
          <a:prstGeom prst="rect">
            <a:avLst/>
          </a:prstGeom>
        </p:spPr>
      </p:pic>
    </p:spTree>
    <p:extLst>
      <p:ext uri="{BB962C8B-B14F-4D97-AF65-F5344CB8AC3E}">
        <p14:creationId xmlns:p14="http://schemas.microsoft.com/office/powerpoint/2010/main" val="3807663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35FE-60AA-4A03-B3BC-89533E7AF89F}"/>
              </a:ext>
            </a:extLst>
          </p:cNvPr>
          <p:cNvSpPr>
            <a:spLocks noGrp="1"/>
          </p:cNvSpPr>
          <p:nvPr>
            <p:ph type="title"/>
          </p:nvPr>
        </p:nvSpPr>
        <p:spPr>
          <a:xfrm>
            <a:off x="628650" y="273844"/>
            <a:ext cx="7886700" cy="678656"/>
          </a:xfrm>
        </p:spPr>
        <p:txBody>
          <a:bodyPr>
            <a:normAutofit/>
          </a:bodyPr>
          <a:lstStyle/>
          <a:p>
            <a:r>
              <a:rPr lang="en-US" sz="2800" b="1" dirty="0"/>
              <a:t>Evaluating Model </a:t>
            </a:r>
            <a:endParaRPr lang="en-IN" sz="2800" b="1" dirty="0"/>
          </a:p>
        </p:txBody>
      </p:sp>
      <p:sp>
        <p:nvSpPr>
          <p:cNvPr id="3" name="Content Placeholder 2">
            <a:extLst>
              <a:ext uri="{FF2B5EF4-FFF2-40B4-BE49-F238E27FC236}">
                <a16:creationId xmlns:a16="http://schemas.microsoft.com/office/drawing/2014/main" id="{74A83F9F-FB7D-4358-96DE-5B6FD97AB64B}"/>
              </a:ext>
            </a:extLst>
          </p:cNvPr>
          <p:cNvSpPr>
            <a:spLocks noGrp="1"/>
          </p:cNvSpPr>
          <p:nvPr>
            <p:ph idx="1"/>
          </p:nvPr>
        </p:nvSpPr>
        <p:spPr>
          <a:xfrm>
            <a:off x="628650" y="1089660"/>
            <a:ext cx="7886700" cy="3779996"/>
          </a:xfrm>
        </p:spPr>
        <p:txBody>
          <a:bodyPr/>
          <a:lstStyle/>
          <a:p>
            <a:r>
              <a:rPr lang="en-US" sz="2400" dirty="0">
                <a:solidFill>
                  <a:schemeClr val="tx1"/>
                </a:solidFill>
                <a:latin typeface="+mj-lt"/>
              </a:rPr>
              <a:t>The raw MSE can be difficult to interpret. One way is to rescale the MSE by the variance of the target. This score is known as the  𝑅2  also called the coefficient of determination</a:t>
            </a:r>
          </a:p>
          <a:p>
            <a:r>
              <a:rPr lang="en-US" sz="2400" dirty="0">
                <a:solidFill>
                  <a:schemeClr val="tx1"/>
                </a:solidFill>
                <a:latin typeface="+mj-lt"/>
              </a:rPr>
              <a:t>R2 Squared measures of how well a regression model(best fit line) predicts the targets. The higher the R2, the better the model. The best score is 1 and sometimes it is also negative</a:t>
            </a:r>
          </a:p>
          <a:p>
            <a:endParaRPr lang="en-IN" dirty="0"/>
          </a:p>
        </p:txBody>
      </p:sp>
      <p:sp>
        <p:nvSpPr>
          <p:cNvPr id="4" name="Slide Number Placeholder 3">
            <a:extLst>
              <a:ext uri="{FF2B5EF4-FFF2-40B4-BE49-F238E27FC236}">
                <a16:creationId xmlns:a16="http://schemas.microsoft.com/office/drawing/2014/main" id="{8AFE8EE8-5B0A-4F5A-AB4C-35BB02A62ED4}"/>
              </a:ext>
            </a:extLst>
          </p:cNvPr>
          <p:cNvSpPr>
            <a:spLocks noGrp="1"/>
          </p:cNvSpPr>
          <p:nvPr>
            <p:ph type="sldNum" sz="quarter" idx="12"/>
          </p:nvPr>
        </p:nvSpPr>
        <p:spPr/>
        <p:txBody>
          <a:bodyPr/>
          <a:lstStyle/>
          <a:p>
            <a:fld id="{A674035A-0E96-4374-A5D3-8BBD0E543AFF}" type="slidenum">
              <a:rPr lang="en-US" smtClean="0"/>
              <a:t>19</a:t>
            </a:fld>
            <a:endParaRPr lang="en-US"/>
          </a:p>
        </p:txBody>
      </p:sp>
    </p:spTree>
    <p:extLst>
      <p:ext uri="{BB962C8B-B14F-4D97-AF65-F5344CB8AC3E}">
        <p14:creationId xmlns:p14="http://schemas.microsoft.com/office/powerpoint/2010/main" val="173620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b="1" dirty="0"/>
              <a:t>Machine Learning</a:t>
            </a:r>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TextBox 3"/>
          <p:cNvSpPr txBox="1"/>
          <p:nvPr/>
        </p:nvSpPr>
        <p:spPr>
          <a:xfrm>
            <a:off x="98249" y="863600"/>
            <a:ext cx="8973991" cy="1569660"/>
          </a:xfrm>
          <a:prstGeom prst="rect">
            <a:avLst/>
          </a:prstGeom>
          <a:noFill/>
        </p:spPr>
        <p:txBody>
          <a:bodyPr wrap="square" rtlCol="0">
            <a:spAutoFit/>
          </a:bodyPr>
          <a:lstStyle/>
          <a:p>
            <a:endParaRPr lang="en-US" sz="2400" b="1" dirty="0">
              <a:solidFill>
                <a:schemeClr val="tx1"/>
              </a:solidFill>
            </a:endParaRPr>
          </a:p>
          <a:p>
            <a:r>
              <a:rPr lang="en-US" sz="2400" b="1" dirty="0">
                <a:solidFill>
                  <a:schemeClr val="tx1"/>
                </a:solidFill>
              </a:rPr>
              <a:t>Machine learning</a:t>
            </a:r>
            <a:r>
              <a:rPr lang="en-US" sz="2400" dirty="0">
                <a:solidFill>
                  <a:schemeClr val="tx1"/>
                </a:solidFill>
              </a:rPr>
              <a:t> (</a:t>
            </a:r>
            <a:r>
              <a:rPr lang="en-US" sz="2400" b="1" dirty="0">
                <a:solidFill>
                  <a:schemeClr val="tx1"/>
                </a:solidFill>
              </a:rPr>
              <a:t>ML</a:t>
            </a:r>
            <a:r>
              <a:rPr lang="en-US" sz="2400" dirty="0">
                <a:solidFill>
                  <a:schemeClr val="tx1"/>
                </a:solidFill>
              </a:rPr>
              <a:t>) is the study of computer algorithms that improve automatically through experience. It is seen as a subset of </a:t>
            </a:r>
            <a:r>
              <a:rPr lang="en-US" sz="2400" u="sng" dirty="0">
                <a:solidFill>
                  <a:schemeClr val="tx1"/>
                </a:solidFill>
                <a:hlinkClick r:id="rId2"/>
              </a:rPr>
              <a:t>artificial intelligence</a:t>
            </a:r>
            <a:r>
              <a:rPr lang="en-US" sz="2400" u="sng" dirty="0">
                <a:solidFill>
                  <a:schemeClr val="tx1"/>
                </a:solidFill>
              </a:rPr>
              <a:t>.</a:t>
            </a:r>
            <a:endParaRPr lang="en-US" sz="2400"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835" y="3047142"/>
            <a:ext cx="3976265" cy="1828800"/>
          </a:xfrm>
          <a:prstGeom prst="rect">
            <a:avLst/>
          </a:prstGeom>
        </p:spPr>
      </p:pic>
    </p:spTree>
    <p:extLst>
      <p:ext uri="{BB962C8B-B14F-4D97-AF65-F5344CB8AC3E}">
        <p14:creationId xmlns:p14="http://schemas.microsoft.com/office/powerpoint/2010/main" val="227526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830" y="100798"/>
            <a:ext cx="7886700" cy="994172"/>
          </a:xfrm>
        </p:spPr>
        <p:txBody>
          <a:bodyPr/>
          <a:lstStyle/>
          <a:p>
            <a:r>
              <a:rPr lang="en-US" sz="2000" b="1" dirty="0"/>
              <a:t>                                    Classification (Supervised Learning)</a:t>
            </a:r>
          </a:p>
        </p:txBody>
      </p:sp>
      <p:sp>
        <p:nvSpPr>
          <p:cNvPr id="3" name="Content Placeholder 2"/>
          <p:cNvSpPr>
            <a:spLocks noGrp="1"/>
          </p:cNvSpPr>
          <p:nvPr>
            <p:ph sz="half" idx="4294967295"/>
          </p:nvPr>
        </p:nvSpPr>
        <p:spPr>
          <a:xfrm>
            <a:off x="0" y="787400"/>
            <a:ext cx="4711700" cy="3844925"/>
          </a:xfrm>
        </p:spPr>
        <p:txBody>
          <a:bodyPr/>
          <a:lstStyle/>
          <a:p>
            <a:pPr marL="114300" indent="0">
              <a:buNone/>
            </a:pPr>
            <a:r>
              <a:rPr lang="en-US" b="1" dirty="0">
                <a:solidFill>
                  <a:schemeClr val="tx1"/>
                </a:solidFill>
              </a:rPr>
              <a:t>	</a:t>
            </a:r>
            <a:r>
              <a:rPr lang="en-US" sz="2400" b="1" dirty="0">
                <a:solidFill>
                  <a:schemeClr val="tx1"/>
                </a:solidFill>
              </a:rPr>
              <a:t>Logistic Regression</a:t>
            </a:r>
          </a:p>
          <a:p>
            <a:pPr marL="114300" indent="0">
              <a:buNone/>
            </a:pPr>
            <a:endParaRPr lang="en-US" b="1" dirty="0">
              <a:solidFill>
                <a:schemeClr val="tx1"/>
              </a:solidFill>
            </a:endParaRPr>
          </a:p>
          <a:p>
            <a:pPr marL="0" indent="0">
              <a:buNone/>
            </a:pPr>
            <a:r>
              <a:rPr lang="en-US" dirty="0">
                <a:solidFill>
                  <a:schemeClr val="tx1"/>
                </a:solidFill>
              </a:rPr>
              <a:t>	Based on linear Regression</a:t>
            </a:r>
          </a:p>
          <a:p>
            <a:pPr marL="0" indent="0">
              <a:buNone/>
            </a:pPr>
            <a:r>
              <a:rPr lang="en-US" dirty="0">
                <a:solidFill>
                  <a:schemeClr val="tx1"/>
                </a:solidFill>
              </a:rPr>
              <a:t>	Probability Problem</a:t>
            </a:r>
          </a:p>
          <a:p>
            <a:pPr marL="0" indent="0">
              <a:buNone/>
            </a:pPr>
            <a:r>
              <a:rPr lang="en-US" dirty="0">
                <a:solidFill>
                  <a:schemeClr val="tx1"/>
                </a:solidFill>
              </a:rPr>
              <a:t>	Classify either true or false, spam or ham, buy or not buy </a:t>
            </a:r>
            <a:r>
              <a:rPr lang="en-US" dirty="0" err="1">
                <a:solidFill>
                  <a:schemeClr val="tx1"/>
                </a:solidFill>
              </a:rPr>
              <a:t>etc</a:t>
            </a:r>
            <a:endParaRPr lang="en-US" dirty="0">
              <a:solidFill>
                <a:schemeClr val="tx1"/>
              </a:solidFill>
            </a:endParaRPr>
          </a:p>
          <a:p>
            <a:pPr marL="0" indent="0">
              <a:buNone/>
            </a:pPr>
            <a:endParaRPr lang="en-US" dirty="0">
              <a:solidFill>
                <a:schemeClr val="tx1"/>
              </a:solidFill>
            </a:endParaRPr>
          </a:p>
          <a:p>
            <a:pPr marL="0" indent="0">
              <a:buNone/>
            </a:pPr>
            <a:r>
              <a:rPr lang="en-US" b="1" dirty="0">
                <a:solidFill>
                  <a:schemeClr val="tx1"/>
                </a:solidFill>
              </a:rPr>
              <a:t>Ex: Probability of getting infected given age</a:t>
            </a:r>
          </a:p>
        </p:txBody>
      </p:sp>
      <p:pic>
        <p:nvPicPr>
          <p:cNvPr id="1026" name="Picture 2" descr="Logistic Regression in Machine Learning using Python | Towards ..."/>
          <p:cNvPicPr>
            <a:picLocks noGrp="1" noChangeAspect="1" noChangeArrowheads="1" noCrop="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4802188" y="1384300"/>
            <a:ext cx="4341812" cy="32480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88888" y="1799811"/>
            <a:ext cx="8826600" cy="60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9pPr>
          </a:lstStyle>
          <a:p>
            <a:r>
              <a:rPr lang="en-US" sz="2000" b="1" dirty="0"/>
              <a:t>   						</a:t>
            </a:r>
          </a:p>
        </p:txBody>
      </p:sp>
    </p:spTree>
    <p:extLst>
      <p:ext uri="{BB962C8B-B14F-4D97-AF65-F5344CB8AC3E}">
        <p14:creationId xmlns:p14="http://schemas.microsoft.com/office/powerpoint/2010/main" val="3563271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000" b="1" dirty="0"/>
              <a:t>Let’s try to solve this using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sz="half" idx="4294967295"/>
              </p:nvPr>
            </p:nvSpPr>
            <p:spPr>
              <a:xfrm>
                <a:off x="0" y="1017588"/>
                <a:ext cx="4368800" cy="3614737"/>
              </a:xfrm>
            </p:spPr>
            <p:txBody>
              <a:bodyPr>
                <a:normAutofit fontScale="77500" lnSpcReduction="20000"/>
              </a:bodyPr>
              <a:lstStyle/>
              <a:p>
                <a:pPr marL="0" indent="0">
                  <a:buNone/>
                </a:pPr>
                <a:r>
                  <a:rPr lang="en-US" dirty="0">
                    <a:solidFill>
                      <a:schemeClr val="tx1"/>
                    </a:solidFill>
                  </a:rPr>
                  <a:t>Given age= 20 between 55    </a:t>
                </a:r>
              </a:p>
              <a:p>
                <a:pPr marL="0" indent="0">
                  <a:buNone/>
                </a:pPr>
                <a:r>
                  <a:rPr lang="en-US" dirty="0">
                    <a:solidFill>
                      <a:schemeClr val="tx1"/>
                    </a:solidFill>
                  </a:rPr>
                  <a:t>                                  </a:t>
                </a:r>
                <a:r>
                  <a:rPr lang="en-US" b="1" dirty="0">
                    <a:solidFill>
                      <a:schemeClr val="tx1"/>
                    </a:solidFill>
                  </a:rPr>
                  <a:t>Note:   0&lt;=p&lt;=1</a:t>
                </a:r>
              </a:p>
              <a:p>
                <a:pPr marL="0" indent="0">
                  <a:buNone/>
                </a:pPr>
                <a:r>
                  <a:rPr lang="en-US" dirty="0">
                    <a:solidFill>
                      <a:schemeClr val="tx1"/>
                    </a:solidFill>
                  </a:rPr>
                  <a:t>We have       </a:t>
                </a:r>
                <a:r>
                  <a:rPr lang="en-US" sz="2400" dirty="0"/>
                  <a:t>Y =</a:t>
                </a:r>
                <a14:m>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0</m:t>
                        </m:r>
                      </m:sub>
                    </m:sSub>
                    <m:r>
                      <a:rPr lang="en-US" sz="2400" i="0" dirty="0">
                        <a:latin typeface="Cambria Math" panose="02040503050406030204" pitchFamily="18" charset="0"/>
                      </a:rPr>
                      <m:t>+</m:t>
                    </m:r>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1</m:t>
                        </m:r>
                      </m:sub>
                    </m:sSub>
                    <m:r>
                      <a:rPr lang="en-US" sz="2400" i="1" dirty="0">
                        <a:latin typeface="Cambria Math" panose="02040503050406030204" pitchFamily="18" charset="0"/>
                      </a:rPr>
                      <m:t>𝑥</m:t>
                    </m:r>
                  </m:oMath>
                </a14:m>
                <a:endParaRPr lang="en-US" sz="2400" dirty="0"/>
              </a:p>
              <a:p>
                <a:pPr marL="0" indent="0">
                  <a:buNone/>
                </a:pPr>
                <a:r>
                  <a:rPr lang="en-US" b="1" dirty="0">
                    <a:solidFill>
                      <a:schemeClr val="tx1"/>
                    </a:solidFill>
                  </a:rPr>
                  <a:t>Case 1:</a:t>
                </a:r>
                <a:r>
                  <a:rPr lang="en-US" dirty="0">
                    <a:solidFill>
                      <a:schemeClr val="tx1"/>
                    </a:solidFill>
                  </a:rPr>
                  <a:t> </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1" dirty="0">
                        <a:latin typeface="Cambria Math" panose="02040503050406030204" pitchFamily="18" charset="0"/>
                      </a:rPr>
                      <m:t> </m:t>
                    </m:r>
                  </m:oMath>
                </a14:m>
                <a:r>
                  <a:rPr lang="en-US" dirty="0">
                    <a:solidFill>
                      <a:schemeClr val="tx1"/>
                    </a:solidFill>
                  </a:rPr>
                  <a:t>=-1.700, </a:t>
                </a:r>
                <a14:m>
                  <m:oMath xmlns:m="http://schemas.openxmlformats.org/officeDocument/2006/math">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dirty="0">
                            <a:latin typeface="Cambria Math" panose="02040503050406030204" pitchFamily="18" charset="0"/>
                          </a:rPr>
                          <m:t>1</m:t>
                        </m:r>
                      </m:sub>
                    </m:sSub>
                    <m:r>
                      <a:rPr lang="en-US" sz="2000" i="1" dirty="0">
                        <a:latin typeface="Cambria Math" panose="02040503050406030204" pitchFamily="18" charset="0"/>
                      </a:rPr>
                      <m:t> </m:t>
                    </m:r>
                  </m:oMath>
                </a14:m>
                <a:r>
                  <a:rPr lang="en-US" dirty="0">
                    <a:solidFill>
                      <a:schemeClr val="tx1"/>
                    </a:solidFill>
                  </a:rPr>
                  <a:t>=0.064 , age=35</a:t>
                </a:r>
              </a:p>
              <a:p>
                <a:pPr marL="0" indent="0">
                  <a:buNone/>
                </a:pPr>
                <a:endParaRPr lang="en-US" dirty="0">
                  <a:solidFill>
                    <a:schemeClr val="tx1"/>
                  </a:solidFill>
                </a:endParaRPr>
              </a:p>
              <a:p>
                <a:pPr marL="0" indent="0">
                  <a:buNone/>
                </a:pPr>
                <a:r>
                  <a:rPr lang="en-US" dirty="0">
                    <a:solidFill>
                      <a:schemeClr val="tx1"/>
                    </a:solidFill>
                  </a:rPr>
                  <a:t>y(p=1|age)=-1.700+0.066(35) = 0.54</a:t>
                </a:r>
              </a:p>
              <a:p>
                <a:pPr marL="0" indent="0">
                  <a:buNone/>
                </a:pPr>
                <a:r>
                  <a:rPr lang="en-US" b="1" dirty="0">
                    <a:solidFill>
                      <a:schemeClr val="tx1"/>
                    </a:solidFill>
                  </a:rPr>
                  <a:t>Case 2: </a:t>
                </a:r>
                <a:r>
                  <a:rPr lang="en-US" dirty="0">
                    <a:solidFill>
                      <a:schemeClr val="tx1"/>
                    </a:solidFill>
                  </a:rPr>
                  <a:t>for age 25 and 45 </a:t>
                </a:r>
              </a:p>
              <a:p>
                <a:pPr marL="0" indent="0">
                  <a:buNone/>
                </a:pPr>
                <a:endParaRPr lang="en-US" dirty="0">
                  <a:solidFill>
                    <a:schemeClr val="tx1"/>
                  </a:solidFill>
                </a:endParaRPr>
              </a:p>
              <a:p>
                <a:pPr marL="0" indent="0">
                  <a:buNone/>
                </a:pPr>
                <a:r>
                  <a:rPr lang="en-US" dirty="0">
                    <a:solidFill>
                      <a:schemeClr val="tx1"/>
                    </a:solidFill>
                  </a:rPr>
                  <a:t>y(p=1|age)=-1.700+0.064(25)= -0.09</a:t>
                </a:r>
              </a:p>
              <a:p>
                <a:pPr marL="0" indent="0">
                  <a:buNone/>
                </a:pPr>
                <a:r>
                  <a:rPr lang="en-US" dirty="0">
                    <a:solidFill>
                      <a:schemeClr val="tx1"/>
                    </a:solidFill>
                  </a:rPr>
                  <a:t>y(p=1|age)=-1.700+0.064(45)= 1.20</a:t>
                </a:r>
              </a:p>
              <a:p>
                <a:pPr marL="0" indent="0">
                  <a:buNone/>
                </a:pPr>
                <a:endParaRPr lang="en-US" dirty="0">
                  <a:solidFill>
                    <a:schemeClr val="tx1"/>
                  </a:solidFill>
                </a:endParaRPr>
              </a:p>
              <a:p>
                <a:pPr marL="0" indent="0">
                  <a:buNone/>
                </a:pPr>
                <a:r>
                  <a:rPr lang="en-US" dirty="0">
                    <a:solidFill>
                      <a:schemeClr val="tx1"/>
                    </a:solidFill>
                  </a:rPr>
                  <a:t>Observe the plots predictions are going above 1 and below 0, not acceptable.</a:t>
                </a:r>
              </a:p>
              <a:p>
                <a:pPr marL="0" indent="0">
                  <a:buNone/>
                </a:pPr>
                <a:endParaRPr lang="en-US" dirty="0">
                  <a:solidFill>
                    <a:schemeClr val="tx1"/>
                  </a:solidFill>
                </a:endParaRPr>
              </a:p>
              <a:p>
                <a:pPr marL="0" indent="0">
                  <a:buNone/>
                </a:pPr>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4294967295"/>
              </p:nvPr>
            </p:nvSpPr>
            <p:spPr>
              <a:xfrm>
                <a:off x="0" y="1017588"/>
                <a:ext cx="4368800" cy="3614737"/>
              </a:xfrm>
              <a:blipFill>
                <a:blip r:embed="rId2"/>
                <a:stretch>
                  <a:fillRect l="-697" t="-2192"/>
                </a:stretch>
              </a:blipFill>
            </p:spPr>
            <p:txBody>
              <a:bodyPr/>
              <a:lstStyle/>
              <a:p>
                <a:r>
                  <a:rPr lang="en-IN">
                    <a:noFill/>
                  </a:rPr>
                  <a:t> </a:t>
                </a:r>
              </a:p>
            </p:txBody>
          </p:sp>
        </mc:Fallback>
      </mc:AlternateContent>
      <p:sp>
        <p:nvSpPr>
          <p:cNvPr id="4" name="Content Placeholder 3"/>
          <p:cNvSpPr>
            <a:spLocks noGrp="1"/>
          </p:cNvSpPr>
          <p:nvPr>
            <p:ph sz="half" idx="4294967295"/>
          </p:nvPr>
        </p:nvSpPr>
        <p:spPr>
          <a:xfrm>
            <a:off x="4773613" y="1017588"/>
            <a:ext cx="4370387" cy="3865562"/>
          </a:xfrm>
          <a:ln>
            <a:solidFill>
              <a:schemeClr val="tx1"/>
            </a:solidFill>
          </a:ln>
        </p:spPr>
        <p:txBody>
          <a:bodyPr>
            <a:normAutofit/>
          </a:bodyPr>
          <a:lstStyle/>
          <a:p>
            <a:pPr marL="0" indent="0">
              <a:buNone/>
            </a:pPr>
            <a:endParaRPr lang="en-US" dirty="0">
              <a:ln w="38100">
                <a:solidFill>
                  <a:schemeClr val="tx1"/>
                </a:solidFill>
              </a:ln>
            </a:endParaRPr>
          </a:p>
          <a:p>
            <a:pPr marL="0" indent="0">
              <a:buNone/>
            </a:pPr>
            <a:endParaRPr lang="en-US" dirty="0">
              <a:ln w="38100">
                <a:solidFill>
                  <a:schemeClr val="tx1"/>
                </a:solidFill>
              </a:ln>
            </a:endParaRPr>
          </a:p>
          <a:p>
            <a:pPr marL="0" indent="0">
              <a:buNone/>
            </a:pPr>
            <a:endParaRPr lang="en-US" dirty="0">
              <a:ln w="38100">
                <a:solidFill>
                  <a:schemeClr val="tx1"/>
                </a:solidFill>
              </a:ln>
            </a:endParaRPr>
          </a:p>
          <a:p>
            <a:pPr marL="0" indent="0">
              <a:buNone/>
            </a:pPr>
            <a:endParaRPr lang="en-US" dirty="0">
              <a:ln w="38100">
                <a:solidFill>
                  <a:schemeClr val="tx1"/>
                </a:solidFill>
              </a:ln>
            </a:endParaRPr>
          </a:p>
          <a:p>
            <a:pPr marL="0" indent="0">
              <a:buNone/>
            </a:pPr>
            <a:endParaRPr lang="en-US" dirty="0">
              <a:ln w="38100">
                <a:solidFill>
                  <a:schemeClr val="tx1"/>
                </a:solidFill>
              </a:ln>
            </a:endParaRPr>
          </a:p>
          <a:p>
            <a:pPr marL="0" indent="0">
              <a:buNone/>
            </a:pPr>
            <a:endParaRPr lang="en-US" dirty="0">
              <a:ln w="38100">
                <a:solidFill>
                  <a:schemeClr val="tx1"/>
                </a:solidFill>
              </a:ln>
            </a:endParaRPr>
          </a:p>
          <a:p>
            <a:pPr marL="0" indent="0">
              <a:buNone/>
            </a:pPr>
            <a:endParaRPr lang="en-US" dirty="0">
              <a:ln w="38100">
                <a:solidFill>
                  <a:schemeClr val="tx1"/>
                </a:solidFill>
              </a:ln>
            </a:endParaRPr>
          </a:p>
          <a:p>
            <a:pPr marL="0" indent="0">
              <a:buNone/>
            </a:pPr>
            <a:r>
              <a:rPr lang="en-US" dirty="0">
                <a:ln w="38100">
                  <a:solidFill>
                    <a:schemeClr val="tx1"/>
                  </a:solidFill>
                </a:ln>
              </a:rPr>
              <a:t>       </a:t>
            </a:r>
          </a:p>
          <a:p>
            <a:pPr marL="0" indent="0">
              <a:buNone/>
            </a:pPr>
            <a:endParaRPr lang="en-US" dirty="0">
              <a:ln w="38100">
                <a:solidFill>
                  <a:schemeClr val="tx1"/>
                </a:solidFill>
              </a:ln>
            </a:endParaRPr>
          </a:p>
        </p:txBody>
      </p:sp>
      <p:cxnSp>
        <p:nvCxnSpPr>
          <p:cNvPr id="8" name="Straight Connector 7"/>
          <p:cNvCxnSpPr/>
          <p:nvPr/>
        </p:nvCxnSpPr>
        <p:spPr>
          <a:xfrm>
            <a:off x="5434445" y="1631374"/>
            <a:ext cx="41564" cy="3252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896840" y="1818976"/>
            <a:ext cx="5198" cy="2182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317673" y="1756874"/>
            <a:ext cx="12989" cy="226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712527" y="1756874"/>
            <a:ext cx="0" cy="226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065819" y="1756874"/>
            <a:ext cx="20782" cy="226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434696" y="1756874"/>
            <a:ext cx="5195" cy="2262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819157" y="1738282"/>
            <a:ext cx="7793" cy="2262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8180244" y="1756873"/>
            <a:ext cx="7794" cy="2262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603673" y="1719694"/>
            <a:ext cx="3896" cy="2299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748646" y="3854715"/>
            <a:ext cx="4249882" cy="3283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5335732" y="3487709"/>
            <a:ext cx="3309504" cy="3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335732" y="3141461"/>
            <a:ext cx="3309504" cy="1404"/>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flipV="1">
            <a:off x="5335732" y="2735903"/>
            <a:ext cx="3309504" cy="18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335732" y="2339112"/>
            <a:ext cx="3309504" cy="8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325341" y="1948656"/>
            <a:ext cx="3319895" cy="27100"/>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307156" y="3832308"/>
            <a:ext cx="109105" cy="253916"/>
          </a:xfrm>
          <a:prstGeom prst="rect">
            <a:avLst/>
          </a:prstGeom>
          <a:noFill/>
        </p:spPr>
        <p:txBody>
          <a:bodyPr wrap="square" rtlCol="0">
            <a:spAutoFit/>
          </a:bodyPr>
          <a:lstStyle/>
          <a:p>
            <a:r>
              <a:rPr lang="en-US" sz="1050" dirty="0"/>
              <a:t>0</a:t>
            </a:r>
          </a:p>
        </p:txBody>
      </p:sp>
      <p:sp>
        <p:nvSpPr>
          <p:cNvPr id="78" name="TextBox 77"/>
          <p:cNvSpPr txBox="1"/>
          <p:nvPr/>
        </p:nvSpPr>
        <p:spPr>
          <a:xfrm>
            <a:off x="5250006" y="4472714"/>
            <a:ext cx="332509" cy="253916"/>
          </a:xfrm>
          <a:prstGeom prst="rect">
            <a:avLst/>
          </a:prstGeom>
          <a:noFill/>
        </p:spPr>
        <p:txBody>
          <a:bodyPr wrap="square" rtlCol="0">
            <a:spAutoFit/>
          </a:bodyPr>
          <a:lstStyle/>
          <a:p>
            <a:r>
              <a:rPr lang="en-US" sz="1050" dirty="0"/>
              <a:t>-1</a:t>
            </a:r>
          </a:p>
        </p:txBody>
      </p:sp>
      <p:sp>
        <p:nvSpPr>
          <p:cNvPr id="79" name="TextBox 78"/>
          <p:cNvSpPr txBox="1"/>
          <p:nvPr/>
        </p:nvSpPr>
        <p:spPr>
          <a:xfrm>
            <a:off x="5748771" y="4124940"/>
            <a:ext cx="332509" cy="253916"/>
          </a:xfrm>
          <a:prstGeom prst="rect">
            <a:avLst/>
          </a:prstGeom>
          <a:noFill/>
        </p:spPr>
        <p:txBody>
          <a:bodyPr wrap="square" rtlCol="0">
            <a:spAutoFit/>
          </a:bodyPr>
          <a:lstStyle/>
          <a:p>
            <a:r>
              <a:rPr lang="en-US" sz="1050" dirty="0"/>
              <a:t>20</a:t>
            </a:r>
          </a:p>
        </p:txBody>
      </p:sp>
      <p:sp>
        <p:nvSpPr>
          <p:cNvPr id="80" name="TextBox 79"/>
          <p:cNvSpPr txBox="1"/>
          <p:nvPr/>
        </p:nvSpPr>
        <p:spPr>
          <a:xfrm>
            <a:off x="6164407" y="4121945"/>
            <a:ext cx="332509" cy="253916"/>
          </a:xfrm>
          <a:prstGeom prst="rect">
            <a:avLst/>
          </a:prstGeom>
          <a:noFill/>
        </p:spPr>
        <p:txBody>
          <a:bodyPr wrap="square" rtlCol="0">
            <a:spAutoFit/>
          </a:bodyPr>
          <a:lstStyle/>
          <a:p>
            <a:r>
              <a:rPr lang="en-US" sz="1050" dirty="0"/>
              <a:t>25</a:t>
            </a:r>
          </a:p>
        </p:txBody>
      </p:sp>
      <p:sp>
        <p:nvSpPr>
          <p:cNvPr id="81" name="TextBox 80"/>
          <p:cNvSpPr txBox="1"/>
          <p:nvPr/>
        </p:nvSpPr>
        <p:spPr>
          <a:xfrm>
            <a:off x="6580043" y="4104641"/>
            <a:ext cx="332509" cy="253916"/>
          </a:xfrm>
          <a:prstGeom prst="rect">
            <a:avLst/>
          </a:prstGeom>
          <a:noFill/>
        </p:spPr>
        <p:txBody>
          <a:bodyPr wrap="square" rtlCol="0">
            <a:spAutoFit/>
          </a:bodyPr>
          <a:lstStyle/>
          <a:p>
            <a:r>
              <a:rPr lang="en-US" sz="1050" dirty="0"/>
              <a:t>30</a:t>
            </a:r>
          </a:p>
        </p:txBody>
      </p:sp>
      <p:sp>
        <p:nvSpPr>
          <p:cNvPr id="82" name="TextBox 81"/>
          <p:cNvSpPr txBox="1"/>
          <p:nvPr/>
        </p:nvSpPr>
        <p:spPr>
          <a:xfrm>
            <a:off x="6929439" y="4110120"/>
            <a:ext cx="332509" cy="253916"/>
          </a:xfrm>
          <a:prstGeom prst="rect">
            <a:avLst/>
          </a:prstGeom>
          <a:noFill/>
        </p:spPr>
        <p:txBody>
          <a:bodyPr wrap="square" rtlCol="0">
            <a:spAutoFit/>
          </a:bodyPr>
          <a:lstStyle/>
          <a:p>
            <a:r>
              <a:rPr lang="en-US" sz="1050" dirty="0"/>
              <a:t>35</a:t>
            </a:r>
          </a:p>
        </p:txBody>
      </p:sp>
      <p:sp>
        <p:nvSpPr>
          <p:cNvPr id="83" name="TextBox 82"/>
          <p:cNvSpPr txBox="1"/>
          <p:nvPr/>
        </p:nvSpPr>
        <p:spPr>
          <a:xfrm>
            <a:off x="7286301" y="4087936"/>
            <a:ext cx="332509" cy="253916"/>
          </a:xfrm>
          <a:prstGeom prst="rect">
            <a:avLst/>
          </a:prstGeom>
          <a:noFill/>
        </p:spPr>
        <p:txBody>
          <a:bodyPr wrap="square" rtlCol="0">
            <a:spAutoFit/>
          </a:bodyPr>
          <a:lstStyle/>
          <a:p>
            <a:r>
              <a:rPr lang="en-US" sz="1050" dirty="0"/>
              <a:t>40</a:t>
            </a:r>
          </a:p>
        </p:txBody>
      </p:sp>
      <p:sp>
        <p:nvSpPr>
          <p:cNvPr id="84" name="TextBox 83"/>
          <p:cNvSpPr txBox="1"/>
          <p:nvPr/>
        </p:nvSpPr>
        <p:spPr>
          <a:xfrm>
            <a:off x="7671089" y="4066486"/>
            <a:ext cx="332509" cy="253916"/>
          </a:xfrm>
          <a:prstGeom prst="rect">
            <a:avLst/>
          </a:prstGeom>
          <a:noFill/>
        </p:spPr>
        <p:txBody>
          <a:bodyPr wrap="square" rtlCol="0">
            <a:spAutoFit/>
          </a:bodyPr>
          <a:lstStyle/>
          <a:p>
            <a:r>
              <a:rPr lang="en-US" sz="1050" dirty="0"/>
              <a:t>45</a:t>
            </a:r>
          </a:p>
        </p:txBody>
      </p:sp>
      <p:sp>
        <p:nvSpPr>
          <p:cNvPr id="85" name="TextBox 84"/>
          <p:cNvSpPr txBox="1"/>
          <p:nvPr/>
        </p:nvSpPr>
        <p:spPr>
          <a:xfrm>
            <a:off x="8063346" y="4064485"/>
            <a:ext cx="332509" cy="253916"/>
          </a:xfrm>
          <a:prstGeom prst="rect">
            <a:avLst/>
          </a:prstGeom>
          <a:noFill/>
        </p:spPr>
        <p:txBody>
          <a:bodyPr wrap="square" rtlCol="0">
            <a:spAutoFit/>
          </a:bodyPr>
          <a:lstStyle/>
          <a:p>
            <a:r>
              <a:rPr lang="en-US" sz="1050" dirty="0"/>
              <a:t>50</a:t>
            </a:r>
          </a:p>
        </p:txBody>
      </p:sp>
      <p:sp>
        <p:nvSpPr>
          <p:cNvPr id="86" name="TextBox 85"/>
          <p:cNvSpPr txBox="1"/>
          <p:nvPr/>
        </p:nvSpPr>
        <p:spPr>
          <a:xfrm>
            <a:off x="8440665" y="4045448"/>
            <a:ext cx="332509" cy="253916"/>
          </a:xfrm>
          <a:prstGeom prst="rect">
            <a:avLst/>
          </a:prstGeom>
          <a:noFill/>
        </p:spPr>
        <p:txBody>
          <a:bodyPr wrap="square" rtlCol="0">
            <a:spAutoFit/>
          </a:bodyPr>
          <a:lstStyle/>
          <a:p>
            <a:r>
              <a:rPr lang="en-US" sz="1050" dirty="0"/>
              <a:t>55</a:t>
            </a:r>
          </a:p>
        </p:txBody>
      </p:sp>
      <p:sp>
        <p:nvSpPr>
          <p:cNvPr id="87" name="TextBox 86"/>
          <p:cNvSpPr txBox="1"/>
          <p:nvPr/>
        </p:nvSpPr>
        <p:spPr>
          <a:xfrm>
            <a:off x="5018811" y="3391610"/>
            <a:ext cx="402646" cy="253916"/>
          </a:xfrm>
          <a:prstGeom prst="rect">
            <a:avLst/>
          </a:prstGeom>
          <a:noFill/>
        </p:spPr>
        <p:txBody>
          <a:bodyPr wrap="square" rtlCol="0">
            <a:spAutoFit/>
          </a:bodyPr>
          <a:lstStyle/>
          <a:p>
            <a:r>
              <a:rPr lang="en-US" sz="1050" dirty="0"/>
              <a:t>0.5</a:t>
            </a:r>
          </a:p>
        </p:txBody>
      </p:sp>
      <p:sp>
        <p:nvSpPr>
          <p:cNvPr id="88" name="TextBox 87"/>
          <p:cNvSpPr txBox="1"/>
          <p:nvPr/>
        </p:nvSpPr>
        <p:spPr>
          <a:xfrm>
            <a:off x="5062968" y="3028203"/>
            <a:ext cx="332509" cy="253916"/>
          </a:xfrm>
          <a:prstGeom prst="rect">
            <a:avLst/>
          </a:prstGeom>
          <a:noFill/>
        </p:spPr>
        <p:txBody>
          <a:bodyPr wrap="square" rtlCol="0">
            <a:spAutoFit/>
          </a:bodyPr>
          <a:lstStyle/>
          <a:p>
            <a:r>
              <a:rPr lang="en-US" sz="1050" dirty="0"/>
              <a:t> 1</a:t>
            </a:r>
          </a:p>
        </p:txBody>
      </p:sp>
      <p:sp>
        <p:nvSpPr>
          <p:cNvPr id="89" name="TextBox 88"/>
          <p:cNvSpPr txBox="1"/>
          <p:nvPr/>
        </p:nvSpPr>
        <p:spPr>
          <a:xfrm>
            <a:off x="5013614" y="2655311"/>
            <a:ext cx="393557" cy="253916"/>
          </a:xfrm>
          <a:prstGeom prst="rect">
            <a:avLst/>
          </a:prstGeom>
          <a:noFill/>
        </p:spPr>
        <p:txBody>
          <a:bodyPr wrap="square" rtlCol="0">
            <a:spAutoFit/>
          </a:bodyPr>
          <a:lstStyle/>
          <a:p>
            <a:r>
              <a:rPr lang="en-US" sz="1050" dirty="0"/>
              <a:t>1.5</a:t>
            </a:r>
          </a:p>
        </p:txBody>
      </p:sp>
      <p:sp>
        <p:nvSpPr>
          <p:cNvPr id="90" name="TextBox 89"/>
          <p:cNvSpPr txBox="1"/>
          <p:nvPr/>
        </p:nvSpPr>
        <p:spPr>
          <a:xfrm>
            <a:off x="5062971" y="2238425"/>
            <a:ext cx="332509" cy="253916"/>
          </a:xfrm>
          <a:prstGeom prst="rect">
            <a:avLst/>
          </a:prstGeom>
          <a:noFill/>
        </p:spPr>
        <p:txBody>
          <a:bodyPr wrap="square" rtlCol="0">
            <a:spAutoFit/>
          </a:bodyPr>
          <a:lstStyle/>
          <a:p>
            <a:r>
              <a:rPr lang="en-US" sz="1050" dirty="0"/>
              <a:t>2</a:t>
            </a:r>
          </a:p>
        </p:txBody>
      </p:sp>
      <p:sp>
        <p:nvSpPr>
          <p:cNvPr id="91" name="TextBox 90"/>
          <p:cNvSpPr txBox="1"/>
          <p:nvPr/>
        </p:nvSpPr>
        <p:spPr>
          <a:xfrm>
            <a:off x="5013614" y="1833936"/>
            <a:ext cx="389659" cy="253916"/>
          </a:xfrm>
          <a:prstGeom prst="rect">
            <a:avLst/>
          </a:prstGeom>
          <a:noFill/>
        </p:spPr>
        <p:txBody>
          <a:bodyPr wrap="square" rtlCol="0">
            <a:spAutoFit/>
          </a:bodyPr>
          <a:lstStyle/>
          <a:p>
            <a:r>
              <a:rPr lang="en-US" sz="1050" dirty="0"/>
              <a:t>2.5</a:t>
            </a:r>
          </a:p>
        </p:txBody>
      </p:sp>
      <p:cxnSp>
        <p:nvCxnSpPr>
          <p:cNvPr id="94" name="Straight Connector 93"/>
          <p:cNvCxnSpPr/>
          <p:nvPr/>
        </p:nvCxnSpPr>
        <p:spPr>
          <a:xfrm flipV="1">
            <a:off x="5522771" y="2888266"/>
            <a:ext cx="2612663" cy="1454909"/>
          </a:xfrm>
          <a:prstGeom prst="line">
            <a:avLst/>
          </a:prstGeom>
          <a:ln w="57150">
            <a:solidFill>
              <a:schemeClr val="tx1"/>
            </a:solidFill>
          </a:ln>
        </p:spPr>
        <p:style>
          <a:lnRef idx="3">
            <a:schemeClr val="dk1"/>
          </a:lnRef>
          <a:fillRef idx="0">
            <a:schemeClr val="dk1"/>
          </a:fillRef>
          <a:effectRef idx="2">
            <a:schemeClr val="dk1"/>
          </a:effectRef>
          <a:fontRef idx="minor">
            <a:schemeClr val="tx1"/>
          </a:fontRef>
        </p:style>
      </p:cxnSp>
      <p:sp>
        <p:nvSpPr>
          <p:cNvPr id="98" name="TextBox 97"/>
          <p:cNvSpPr txBox="1"/>
          <p:nvPr/>
        </p:nvSpPr>
        <p:spPr>
          <a:xfrm rot="16200000">
            <a:off x="4369532" y="2666853"/>
            <a:ext cx="1047534" cy="253916"/>
          </a:xfrm>
          <a:prstGeom prst="rect">
            <a:avLst/>
          </a:prstGeom>
          <a:noFill/>
        </p:spPr>
        <p:txBody>
          <a:bodyPr wrap="square" rtlCol="0">
            <a:spAutoFit/>
          </a:bodyPr>
          <a:lstStyle/>
          <a:p>
            <a:r>
              <a:rPr lang="en-US" sz="1050" dirty="0"/>
              <a:t>Infection(y)</a:t>
            </a:r>
          </a:p>
        </p:txBody>
      </p:sp>
      <p:sp>
        <p:nvSpPr>
          <p:cNvPr id="99" name="TextBox 98"/>
          <p:cNvSpPr txBox="1"/>
          <p:nvPr/>
        </p:nvSpPr>
        <p:spPr>
          <a:xfrm>
            <a:off x="6387161" y="4398944"/>
            <a:ext cx="1047534" cy="253916"/>
          </a:xfrm>
          <a:prstGeom prst="rect">
            <a:avLst/>
          </a:prstGeom>
          <a:noFill/>
        </p:spPr>
        <p:txBody>
          <a:bodyPr wrap="square" rtlCol="0">
            <a:spAutoFit/>
          </a:bodyPr>
          <a:lstStyle/>
          <a:p>
            <a:r>
              <a:rPr lang="en-US" sz="1050" dirty="0"/>
              <a:t>Age(x)</a:t>
            </a:r>
          </a:p>
        </p:txBody>
      </p:sp>
    </p:spTree>
    <p:extLst>
      <p:ext uri="{BB962C8B-B14F-4D97-AF65-F5344CB8AC3E}">
        <p14:creationId xmlns:p14="http://schemas.microsoft.com/office/powerpoint/2010/main" val="30975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000" b="1" dirty="0"/>
              <a:t>Let’s try do some Engineering to this </a:t>
            </a:r>
          </a:p>
        </p:txBody>
      </p:sp>
      <mc:AlternateContent xmlns:mc="http://schemas.openxmlformats.org/markup-compatibility/2006" xmlns:a14="http://schemas.microsoft.com/office/drawing/2010/main">
        <mc:Choice Requires="a14">
          <p:sp>
            <p:nvSpPr>
              <p:cNvPr id="40" name="Content Placeholder 39"/>
              <p:cNvSpPr>
                <a:spLocks noGrp="1"/>
              </p:cNvSpPr>
              <p:nvPr>
                <p:ph sz="half" idx="4294967295"/>
              </p:nvPr>
            </p:nvSpPr>
            <p:spPr>
              <a:xfrm>
                <a:off x="0" y="979488"/>
                <a:ext cx="4256088" cy="4032250"/>
              </a:xfrm>
            </p:spPr>
            <p:txBody>
              <a:bodyPr>
                <a:normAutofit fontScale="77500" lnSpcReduction="20000"/>
              </a:bodyPr>
              <a:lstStyle/>
              <a:p>
                <a:pPr marL="0" indent="0">
                  <a:buNone/>
                </a:pPr>
                <a:r>
                  <a:rPr lang="en-US" b="1" dirty="0">
                    <a:solidFill>
                      <a:schemeClr val="tx1"/>
                    </a:solidFill>
                  </a:rPr>
                  <a:t>For P&gt;=0</a:t>
                </a:r>
              </a:p>
              <a:p>
                <a:pPr marL="0" indent="0">
                  <a:buNone/>
                </a:pPr>
                <a:endParaRPr lang="en-US" dirty="0">
                  <a:solidFill>
                    <a:schemeClr val="tx1"/>
                  </a:solidFill>
                </a:endParaRPr>
              </a:p>
              <a:p>
                <a:pPr marL="0" indent="0">
                  <a:buNone/>
                </a:pPr>
                <a:r>
                  <a:rPr lang="en-US" dirty="0">
                    <a:solidFill>
                      <a:schemeClr val="tx1"/>
                    </a:solidFill>
                  </a:rPr>
                  <a:t>P(X)= </a:t>
                </a:r>
                <a:r>
                  <a:rPr lang="en-US" dirty="0" err="1">
                    <a:solidFill>
                      <a:schemeClr val="tx1"/>
                    </a:solidFill>
                  </a:rPr>
                  <a:t>exp</a:t>
                </a:r>
                <a:r>
                  <a:rPr lang="en-US" dirty="0">
                    <a:solidFill>
                      <a:schemeClr val="tx1"/>
                    </a:solidFill>
                  </a:rPr>
                  <a:t>(</a:t>
                </a:r>
                <a14:m>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0</m:t>
                        </m:r>
                      </m:sub>
                    </m:sSub>
                    <m:r>
                      <a:rPr lang="en-US" sz="2400" i="0" dirty="0">
                        <a:latin typeface="Cambria Math" panose="02040503050406030204" pitchFamily="18" charset="0"/>
                      </a:rPr>
                      <m:t>+</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1</m:t>
                        </m:r>
                      </m:sub>
                    </m:sSub>
                    <m:r>
                      <a:rPr lang="en-US" sz="2400" i="1" dirty="0">
                        <a:latin typeface="Cambria Math" panose="02040503050406030204" pitchFamily="18" charset="0"/>
                      </a:rPr>
                      <m:t>𝑥</m:t>
                    </m:r>
                  </m:oMath>
                </a14:m>
                <a:r>
                  <a:rPr lang="en-US" dirty="0">
                    <a:solidFill>
                      <a:schemeClr val="tx1"/>
                    </a:solidFill>
                  </a:rPr>
                  <a:t>)</a:t>
                </a:r>
              </a:p>
              <a:p>
                <a:pPr marL="0" indent="0">
                  <a:buNone/>
                </a:pPr>
                <a:endParaRPr lang="en-US" dirty="0">
                  <a:solidFill>
                    <a:schemeClr val="tx1"/>
                  </a:solidFill>
                </a:endParaRPr>
              </a:p>
              <a:p>
                <a:pPr marL="0" indent="0">
                  <a:buNone/>
                </a:pPr>
                <a:r>
                  <a:rPr lang="en-US" b="1" dirty="0">
                    <a:solidFill>
                      <a:schemeClr val="tx1"/>
                    </a:solidFill>
                  </a:rPr>
                  <a:t>For P&lt;=1</a:t>
                </a:r>
              </a:p>
              <a:p>
                <a:pPr marL="0" indent="0">
                  <a:buNone/>
                </a:pPr>
                <a:r>
                  <a:rPr lang="en-US" dirty="0">
                    <a:solidFill>
                      <a:schemeClr val="tx1"/>
                    </a:solidFill>
                  </a:rPr>
                  <a:t>P(X)= exp(</a:t>
                </a:r>
                <a14:m>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0</m:t>
                        </m:r>
                      </m:sub>
                    </m:sSub>
                    <m:r>
                      <a:rPr lang="en-US" sz="2400" i="0" dirty="0">
                        <a:latin typeface="Cambria Math" panose="02040503050406030204" pitchFamily="18" charset="0"/>
                      </a:rPr>
                      <m:t>+</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1</m:t>
                        </m:r>
                      </m:sub>
                    </m:sSub>
                    <m:r>
                      <a:rPr lang="en-US" sz="2400" i="1" dirty="0">
                        <a:latin typeface="Cambria Math" panose="02040503050406030204" pitchFamily="18" charset="0"/>
                      </a:rPr>
                      <m:t>𝑥</m:t>
                    </m:r>
                  </m:oMath>
                </a14:m>
                <a:r>
                  <a:rPr lang="en-US" dirty="0">
                    <a:solidFill>
                      <a:schemeClr val="tx1"/>
                    </a:solidFill>
                  </a:rPr>
                  <a:t>)/1+exp(</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0" dirty="0">
                        <a:latin typeface="Cambria Math" panose="02040503050406030204" pitchFamily="18" charset="0"/>
                      </a:rPr>
                      <m:t>+</m:t>
                    </m:r>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1</m:t>
                        </m:r>
                      </m:sub>
                    </m:sSub>
                    <m:r>
                      <a:rPr lang="en-US" sz="2000" i="1" dirty="0">
                        <a:latin typeface="Cambria Math" panose="02040503050406030204" pitchFamily="18" charset="0"/>
                      </a:rPr>
                      <m:t>𝑥</m:t>
                    </m:r>
                  </m:oMath>
                </a14:m>
                <a:r>
                  <a:rPr lang="en-US" dirty="0">
                    <a:solidFill>
                      <a:schemeClr val="tx1"/>
                    </a:solidFill>
                  </a:rPr>
                  <a:t>)</a:t>
                </a:r>
              </a:p>
              <a:p>
                <a:pPr marL="0" indent="0">
                  <a:buNone/>
                </a:pPr>
                <a:r>
                  <a:rPr lang="en-US" dirty="0">
                    <a:solidFill>
                      <a:schemeClr val="tx1"/>
                    </a:solidFill>
                  </a:rPr>
                  <a:t>P(X)(1+exp(</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0" dirty="0">
                        <a:latin typeface="Cambria Math" panose="02040503050406030204" pitchFamily="18" charset="0"/>
                      </a:rPr>
                      <m:t>+</m:t>
                    </m:r>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1</m:t>
                        </m:r>
                      </m:sub>
                    </m:sSub>
                    <m:r>
                      <a:rPr lang="en-US" sz="2000" i="1" dirty="0">
                        <a:latin typeface="Cambria Math" panose="02040503050406030204" pitchFamily="18" charset="0"/>
                      </a:rPr>
                      <m:t>𝑥</m:t>
                    </m:r>
                  </m:oMath>
                </a14:m>
                <a:r>
                  <a:rPr lang="en-US" dirty="0">
                    <a:solidFill>
                      <a:schemeClr val="tx1"/>
                    </a:solidFill>
                  </a:rPr>
                  <a:t>)=</a:t>
                </a:r>
                <a:r>
                  <a:rPr lang="en-US" dirty="0" err="1">
                    <a:solidFill>
                      <a:schemeClr val="tx1"/>
                    </a:solidFill>
                  </a:rPr>
                  <a:t>exp</a:t>
                </a:r>
                <a:r>
                  <a:rPr lang="en-US" dirty="0">
                    <a:solidFill>
                      <a:schemeClr val="tx1"/>
                    </a:solidFill>
                  </a:rPr>
                  <a:t>(</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0" dirty="0">
                        <a:latin typeface="Cambria Math" panose="02040503050406030204" pitchFamily="18" charset="0"/>
                      </a:rPr>
                      <m:t>+</m:t>
                    </m:r>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1</m:t>
                        </m:r>
                      </m:sub>
                    </m:sSub>
                    <m:r>
                      <a:rPr lang="en-US" sz="2000" i="1" dirty="0">
                        <a:latin typeface="Cambria Math" panose="02040503050406030204" pitchFamily="18" charset="0"/>
                      </a:rPr>
                      <m:t>𝑥</m:t>
                    </m:r>
                  </m:oMath>
                </a14:m>
                <a:r>
                  <a:rPr lang="en-US" dirty="0">
                    <a:solidFill>
                      <a:schemeClr val="tx1"/>
                    </a:solidFill>
                  </a:rPr>
                  <a:t>)</a:t>
                </a:r>
              </a:p>
              <a:p>
                <a:pPr marL="0" indent="0">
                  <a:buNone/>
                </a:pPr>
                <a:r>
                  <a:rPr lang="en-US" dirty="0">
                    <a:solidFill>
                      <a:schemeClr val="tx1"/>
                    </a:solidFill>
                  </a:rPr>
                  <a:t>P(X)= </a:t>
                </a:r>
                <a:r>
                  <a:rPr lang="en-US" dirty="0" err="1">
                    <a:solidFill>
                      <a:schemeClr val="tx1"/>
                    </a:solidFill>
                  </a:rPr>
                  <a:t>exp</a:t>
                </a:r>
                <a:r>
                  <a:rPr lang="en-US" dirty="0">
                    <a:solidFill>
                      <a:schemeClr val="tx1"/>
                    </a:solidFill>
                  </a:rPr>
                  <a:t>(</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0" dirty="0">
                        <a:latin typeface="Cambria Math" panose="02040503050406030204" pitchFamily="18" charset="0"/>
                      </a:rPr>
                      <m:t>+</m:t>
                    </m:r>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1</m:t>
                        </m:r>
                      </m:sub>
                    </m:sSub>
                    <m:r>
                      <a:rPr lang="en-US" sz="2000" i="1" dirty="0">
                        <a:latin typeface="Cambria Math" panose="02040503050406030204" pitchFamily="18" charset="0"/>
                      </a:rPr>
                      <m:t>𝑥</m:t>
                    </m:r>
                  </m:oMath>
                </a14:m>
                <a:r>
                  <a:rPr lang="en-US" dirty="0">
                    <a:solidFill>
                      <a:schemeClr val="tx1"/>
                    </a:solidFill>
                  </a:rPr>
                  <a:t>)-p(x) </a:t>
                </a:r>
                <a:r>
                  <a:rPr lang="en-US" dirty="0" err="1">
                    <a:solidFill>
                      <a:schemeClr val="tx1"/>
                    </a:solidFill>
                  </a:rPr>
                  <a:t>exp</a:t>
                </a:r>
                <a:r>
                  <a:rPr lang="en-US" dirty="0">
                    <a:solidFill>
                      <a:schemeClr val="tx1"/>
                    </a:solidFill>
                  </a:rPr>
                  <a:t>(</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0" dirty="0">
                        <a:latin typeface="Cambria Math" panose="02040503050406030204" pitchFamily="18" charset="0"/>
                      </a:rPr>
                      <m:t>+</m:t>
                    </m:r>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1</m:t>
                        </m:r>
                      </m:sub>
                    </m:sSub>
                    <m:r>
                      <a:rPr lang="en-US" sz="2000" i="1" dirty="0">
                        <a:latin typeface="Cambria Math" panose="02040503050406030204" pitchFamily="18" charset="0"/>
                      </a:rPr>
                      <m:t>𝑥</m:t>
                    </m:r>
                  </m:oMath>
                </a14:m>
                <a:r>
                  <a:rPr lang="en-US" dirty="0">
                    <a:solidFill>
                      <a:schemeClr val="tx1"/>
                    </a:solidFill>
                  </a:rPr>
                  <a:t>)</a:t>
                </a:r>
              </a:p>
              <a:p>
                <a:pPr marL="0" indent="0">
                  <a:buNone/>
                </a:pPr>
                <a:r>
                  <a:rPr lang="en-US" dirty="0">
                    <a:solidFill>
                      <a:schemeClr val="tx1"/>
                    </a:solidFill>
                  </a:rPr>
                  <a:t>P(X)= (1-P(X)) </a:t>
                </a:r>
                <a:r>
                  <a:rPr lang="en-US" dirty="0" err="1">
                    <a:solidFill>
                      <a:schemeClr val="tx1"/>
                    </a:solidFill>
                  </a:rPr>
                  <a:t>exp</a:t>
                </a:r>
                <a:r>
                  <a:rPr lang="en-US" dirty="0">
                    <a:solidFill>
                      <a:schemeClr val="tx1"/>
                    </a:solidFill>
                  </a:rPr>
                  <a:t>(</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0" dirty="0">
                        <a:latin typeface="Cambria Math" panose="02040503050406030204" pitchFamily="18" charset="0"/>
                      </a:rPr>
                      <m:t>+</m:t>
                    </m:r>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1</m:t>
                        </m:r>
                      </m:sub>
                    </m:sSub>
                    <m:r>
                      <a:rPr lang="en-US" sz="2000" i="1" dirty="0">
                        <a:latin typeface="Cambria Math" panose="02040503050406030204" pitchFamily="18" charset="0"/>
                      </a:rPr>
                      <m:t>𝑥</m:t>
                    </m:r>
                  </m:oMath>
                </a14:m>
                <a:r>
                  <a:rPr lang="en-US" dirty="0">
                    <a:solidFill>
                      <a:schemeClr val="tx1"/>
                    </a:solidFill>
                  </a:rPr>
                  <a:t>)</a:t>
                </a:r>
              </a:p>
              <a:p>
                <a:pPr marL="0" indent="0">
                  <a:buNone/>
                </a:pPr>
                <a:r>
                  <a:rPr lang="en-US" dirty="0">
                    <a:solidFill>
                      <a:schemeClr val="tx1"/>
                    </a:solidFill>
                  </a:rPr>
                  <a:t>P(X)/1-P(X)= </a:t>
                </a:r>
                <a:r>
                  <a:rPr lang="en-US" dirty="0" err="1">
                    <a:solidFill>
                      <a:schemeClr val="tx1"/>
                    </a:solidFill>
                  </a:rPr>
                  <a:t>exp</a:t>
                </a:r>
                <a:r>
                  <a:rPr lang="en-US" dirty="0">
                    <a:solidFill>
                      <a:schemeClr val="tx1"/>
                    </a:solidFill>
                  </a:rPr>
                  <a:t>(</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0" dirty="0">
                        <a:latin typeface="Cambria Math" panose="02040503050406030204" pitchFamily="18" charset="0"/>
                      </a:rPr>
                      <m:t>+</m:t>
                    </m:r>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1</m:t>
                        </m:r>
                      </m:sub>
                    </m:sSub>
                    <m:r>
                      <a:rPr lang="en-US" sz="2000" i="1" dirty="0">
                        <a:latin typeface="Cambria Math" panose="02040503050406030204" pitchFamily="18" charset="0"/>
                      </a:rPr>
                      <m:t>𝑥</m:t>
                    </m:r>
                  </m:oMath>
                </a14:m>
                <a:r>
                  <a:rPr lang="en-US" dirty="0">
                    <a:solidFill>
                      <a:schemeClr val="tx1"/>
                    </a:solidFill>
                  </a:rPr>
                  <a:t>)</a:t>
                </a:r>
              </a:p>
              <a:p>
                <a:pPr marL="0" indent="0">
                  <a:buNone/>
                </a:pPr>
                <a:endParaRPr lang="en-US" dirty="0">
                  <a:solidFill>
                    <a:schemeClr val="tx1"/>
                  </a:solidFill>
                </a:endParaRPr>
              </a:p>
              <a:p>
                <a:pPr marL="0" indent="0">
                  <a:buNone/>
                </a:pPr>
                <a:r>
                  <a:rPr lang="en-US" dirty="0">
                    <a:solidFill>
                      <a:schemeClr val="tx1"/>
                    </a:solidFill>
                  </a:rPr>
                  <a:t>Take nat. log on both sides</a:t>
                </a:r>
              </a:p>
              <a:p>
                <a:pPr marL="0" indent="0">
                  <a:buNone/>
                </a:pPr>
                <a:r>
                  <a:rPr lang="en-US" b="1" dirty="0">
                    <a:solidFill>
                      <a:schemeClr val="tx1"/>
                    </a:solidFill>
                  </a:rPr>
                  <a:t>Ln(P/1-P)=</a:t>
                </a:r>
                <a:r>
                  <a:rPr lang="en-US" sz="2000" b="1" dirty="0">
                    <a:solidFill>
                      <a:srgbClr val="836967"/>
                    </a:solidFill>
                  </a:rPr>
                  <a:t> </a:t>
                </a:r>
                <a14:m>
                  <m:oMath xmlns:m="http://schemas.openxmlformats.org/officeDocument/2006/math">
                    <m:sSub>
                      <m:sSubPr>
                        <m:ctrlPr>
                          <a:rPr lang="en-US" sz="2000" b="1" i="1" dirty="0" smtClean="0">
                            <a:solidFill>
                              <a:srgbClr val="836967"/>
                            </a:solidFill>
                            <a:latin typeface="Cambria Math" panose="02040503050406030204" pitchFamily="18" charset="0"/>
                          </a:rPr>
                        </m:ctrlPr>
                      </m:sSubPr>
                      <m:e>
                        <m:r>
                          <a:rPr lang="en-US" sz="2000" b="1" i="1" dirty="0">
                            <a:latin typeface="Cambria Math" panose="02040503050406030204" pitchFamily="18" charset="0"/>
                          </a:rPr>
                          <m:t>𝜷</m:t>
                        </m:r>
                      </m:e>
                      <m:sub>
                        <m:r>
                          <a:rPr lang="en-US" sz="2000" b="1" i="0" dirty="0">
                            <a:latin typeface="Cambria Math" panose="02040503050406030204" pitchFamily="18" charset="0"/>
                          </a:rPr>
                          <m:t>𝟎</m:t>
                        </m:r>
                      </m:sub>
                    </m:sSub>
                    <m:r>
                      <a:rPr lang="en-US" sz="2000" b="1" i="0" dirty="0">
                        <a:latin typeface="Cambria Math" panose="02040503050406030204" pitchFamily="18" charset="0"/>
                      </a:rPr>
                      <m:t>+</m:t>
                    </m:r>
                    <m:sSub>
                      <m:sSubPr>
                        <m:ctrlPr>
                          <a:rPr lang="en-US" sz="2000" b="1" i="1" dirty="0">
                            <a:solidFill>
                              <a:srgbClr val="836967"/>
                            </a:solidFill>
                            <a:latin typeface="Cambria Math" panose="02040503050406030204" pitchFamily="18" charset="0"/>
                          </a:rPr>
                        </m:ctrlPr>
                      </m:sSubPr>
                      <m:e>
                        <m:r>
                          <a:rPr lang="en-US" sz="2000" b="1" i="1" dirty="0">
                            <a:latin typeface="Cambria Math" panose="02040503050406030204" pitchFamily="18" charset="0"/>
                          </a:rPr>
                          <m:t>𝜷</m:t>
                        </m:r>
                      </m:e>
                      <m:sub>
                        <m:r>
                          <a:rPr lang="en-US" sz="2000" b="1" i="0" dirty="0">
                            <a:latin typeface="Cambria Math" panose="02040503050406030204" pitchFamily="18" charset="0"/>
                          </a:rPr>
                          <m:t>𝟏</m:t>
                        </m:r>
                      </m:sub>
                    </m:sSub>
                    <m:r>
                      <a:rPr lang="en-US" sz="2000" b="1" i="1" dirty="0">
                        <a:latin typeface="Cambria Math" panose="02040503050406030204" pitchFamily="18" charset="0"/>
                      </a:rPr>
                      <m:t>𝒙</m:t>
                    </m:r>
                  </m:oMath>
                </a14:m>
                <a:endParaRPr lang="en-US" b="1" dirty="0">
                  <a:solidFill>
                    <a:schemeClr val="tx1"/>
                  </a:solidFill>
                </a:endParaRPr>
              </a:p>
              <a:p>
                <a:pPr marL="0" indent="0">
                  <a:buNone/>
                </a:pPr>
                <a:r>
                  <a:rPr lang="en-US" dirty="0">
                    <a:solidFill>
                      <a:schemeClr val="tx1"/>
                    </a:solidFill>
                  </a:rPr>
                  <a:t>Which is equal to Y=</a:t>
                </a:r>
                <a:r>
                  <a:rPr lang="en-US" sz="2000" dirty="0">
                    <a:solidFill>
                      <a:srgbClr val="836967"/>
                    </a:solidFill>
                  </a:rPr>
                  <a:t> </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0" dirty="0">
                        <a:latin typeface="Cambria Math" panose="02040503050406030204" pitchFamily="18" charset="0"/>
                      </a:rPr>
                      <m:t>+</m:t>
                    </m:r>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1</m:t>
                        </m:r>
                      </m:sub>
                    </m:sSub>
                    <m:r>
                      <a:rPr lang="en-US" sz="2000" i="1" dirty="0">
                        <a:latin typeface="Cambria Math" panose="02040503050406030204" pitchFamily="18" charset="0"/>
                      </a:rPr>
                      <m:t>𝑥</m:t>
                    </m:r>
                  </m:oMath>
                </a14:m>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mc:Choice>
        <mc:Fallback xmlns="">
          <p:sp>
            <p:nvSpPr>
              <p:cNvPr id="40" name="Content Placeholder 39"/>
              <p:cNvSpPr>
                <a:spLocks noGrp="1" noRot="1" noChangeAspect="1" noMove="1" noResize="1" noEditPoints="1" noAdjustHandles="1" noChangeArrowheads="1" noChangeShapeType="1" noTextEdit="1"/>
              </p:cNvSpPr>
              <p:nvPr>
                <p:ph sz="half" idx="4294967295"/>
              </p:nvPr>
            </p:nvSpPr>
            <p:spPr>
              <a:xfrm>
                <a:off x="0" y="979488"/>
                <a:ext cx="4256088" cy="4032250"/>
              </a:xfrm>
              <a:blipFill>
                <a:blip r:embed="rId2"/>
                <a:stretch>
                  <a:fillRect l="-716" t="-1967"/>
                </a:stretch>
              </a:blipFill>
            </p:spPr>
            <p:txBody>
              <a:bodyPr/>
              <a:lstStyle/>
              <a:p>
                <a:r>
                  <a:rPr lang="en-IN">
                    <a:noFill/>
                  </a:rPr>
                  <a:t> </a:t>
                </a:r>
              </a:p>
            </p:txBody>
          </p:sp>
        </mc:Fallback>
      </mc:AlternateContent>
      <p:sp>
        <p:nvSpPr>
          <p:cNvPr id="8" name="Content Placeholder 3"/>
          <p:cNvSpPr txBox="1">
            <a:spLocks/>
          </p:cNvSpPr>
          <p:nvPr/>
        </p:nvSpPr>
        <p:spPr>
          <a:xfrm>
            <a:off x="4527839" y="1018309"/>
            <a:ext cx="4369377" cy="3865418"/>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100">
              <a:ln w="38100">
                <a:solidFill>
                  <a:schemeClr val="tx1"/>
                </a:solidFill>
              </a:ln>
            </a:endParaRPr>
          </a:p>
          <a:p>
            <a:pPr marL="0" indent="0">
              <a:buNone/>
            </a:pPr>
            <a:endParaRPr lang="en-US" sz="2100">
              <a:ln w="38100">
                <a:solidFill>
                  <a:schemeClr val="tx1"/>
                </a:solidFill>
              </a:ln>
            </a:endParaRPr>
          </a:p>
          <a:p>
            <a:pPr marL="0" indent="0">
              <a:buNone/>
            </a:pPr>
            <a:endParaRPr lang="en-US" sz="2100">
              <a:ln w="38100">
                <a:solidFill>
                  <a:schemeClr val="tx1"/>
                </a:solidFill>
              </a:ln>
            </a:endParaRPr>
          </a:p>
          <a:p>
            <a:pPr marL="0" indent="0">
              <a:buNone/>
            </a:pPr>
            <a:endParaRPr lang="en-US" sz="2100">
              <a:ln w="38100">
                <a:solidFill>
                  <a:schemeClr val="tx1"/>
                </a:solidFill>
              </a:ln>
            </a:endParaRPr>
          </a:p>
          <a:p>
            <a:pPr marL="0" indent="0">
              <a:buNone/>
            </a:pPr>
            <a:endParaRPr lang="en-US" sz="2100">
              <a:ln w="38100">
                <a:solidFill>
                  <a:schemeClr val="tx1"/>
                </a:solidFill>
              </a:ln>
            </a:endParaRPr>
          </a:p>
          <a:p>
            <a:pPr marL="0" indent="0">
              <a:buNone/>
            </a:pPr>
            <a:endParaRPr lang="en-US" sz="2100">
              <a:ln w="38100">
                <a:solidFill>
                  <a:schemeClr val="tx1"/>
                </a:solidFill>
              </a:ln>
            </a:endParaRPr>
          </a:p>
          <a:p>
            <a:pPr marL="0" indent="0">
              <a:buNone/>
            </a:pPr>
            <a:endParaRPr lang="en-US" sz="2100">
              <a:ln w="38100">
                <a:solidFill>
                  <a:schemeClr val="tx1"/>
                </a:solidFill>
              </a:ln>
            </a:endParaRPr>
          </a:p>
          <a:p>
            <a:pPr marL="0" indent="0">
              <a:buNone/>
            </a:pPr>
            <a:r>
              <a:rPr lang="en-US" sz="2100">
                <a:ln w="38100">
                  <a:solidFill>
                    <a:schemeClr val="tx1"/>
                  </a:solidFill>
                </a:ln>
              </a:rPr>
              <a:t>       </a:t>
            </a:r>
          </a:p>
          <a:p>
            <a:pPr marL="0" indent="0">
              <a:buNone/>
            </a:pPr>
            <a:endParaRPr lang="en-US" sz="2100" dirty="0">
              <a:ln w="38100">
                <a:solidFill>
                  <a:schemeClr val="tx1"/>
                </a:solidFill>
              </a:ln>
            </a:endParaRPr>
          </a:p>
        </p:txBody>
      </p:sp>
      <p:cxnSp>
        <p:nvCxnSpPr>
          <p:cNvPr id="9" name="Straight Connector 8"/>
          <p:cNvCxnSpPr/>
          <p:nvPr/>
        </p:nvCxnSpPr>
        <p:spPr>
          <a:xfrm>
            <a:off x="5434445" y="1631374"/>
            <a:ext cx="41564" cy="3252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896840" y="1818976"/>
            <a:ext cx="5198" cy="2182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317673" y="1756874"/>
            <a:ext cx="12989" cy="226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712527" y="1756874"/>
            <a:ext cx="0" cy="226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065819" y="1756874"/>
            <a:ext cx="20782" cy="226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434696" y="1756874"/>
            <a:ext cx="5195" cy="2262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19157" y="1738282"/>
            <a:ext cx="7793" cy="2262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180244" y="1756873"/>
            <a:ext cx="7794" cy="2262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603673" y="1719694"/>
            <a:ext cx="3896" cy="2299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748646" y="3854715"/>
            <a:ext cx="4249882" cy="32837"/>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V="1">
            <a:off x="5335732" y="3487709"/>
            <a:ext cx="3309504" cy="3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35732" y="3141461"/>
            <a:ext cx="3309504" cy="1404"/>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V="1">
            <a:off x="5335732" y="2735903"/>
            <a:ext cx="3309504" cy="18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335732" y="2339112"/>
            <a:ext cx="3309504" cy="8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325341" y="1948656"/>
            <a:ext cx="3319895" cy="271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307156" y="3832308"/>
            <a:ext cx="109105" cy="253916"/>
          </a:xfrm>
          <a:prstGeom prst="rect">
            <a:avLst/>
          </a:prstGeom>
          <a:noFill/>
        </p:spPr>
        <p:txBody>
          <a:bodyPr wrap="square" rtlCol="0">
            <a:spAutoFit/>
          </a:bodyPr>
          <a:lstStyle/>
          <a:p>
            <a:r>
              <a:rPr lang="en-US" sz="1050" dirty="0"/>
              <a:t>0</a:t>
            </a:r>
          </a:p>
        </p:txBody>
      </p:sp>
      <p:sp>
        <p:nvSpPr>
          <p:cNvPr id="25" name="TextBox 24"/>
          <p:cNvSpPr txBox="1"/>
          <p:nvPr/>
        </p:nvSpPr>
        <p:spPr>
          <a:xfrm>
            <a:off x="5250006" y="4472714"/>
            <a:ext cx="332509" cy="253916"/>
          </a:xfrm>
          <a:prstGeom prst="rect">
            <a:avLst/>
          </a:prstGeom>
          <a:noFill/>
        </p:spPr>
        <p:txBody>
          <a:bodyPr wrap="square" rtlCol="0">
            <a:spAutoFit/>
          </a:bodyPr>
          <a:lstStyle/>
          <a:p>
            <a:r>
              <a:rPr lang="en-US" sz="1050" dirty="0"/>
              <a:t>-1</a:t>
            </a:r>
          </a:p>
        </p:txBody>
      </p:sp>
      <p:sp>
        <p:nvSpPr>
          <p:cNvPr id="26" name="TextBox 25"/>
          <p:cNvSpPr txBox="1"/>
          <p:nvPr/>
        </p:nvSpPr>
        <p:spPr>
          <a:xfrm>
            <a:off x="5748771" y="4124940"/>
            <a:ext cx="332509" cy="253916"/>
          </a:xfrm>
          <a:prstGeom prst="rect">
            <a:avLst/>
          </a:prstGeom>
          <a:noFill/>
        </p:spPr>
        <p:txBody>
          <a:bodyPr wrap="square" rtlCol="0">
            <a:spAutoFit/>
          </a:bodyPr>
          <a:lstStyle/>
          <a:p>
            <a:r>
              <a:rPr lang="en-US" sz="1050" dirty="0"/>
              <a:t>20</a:t>
            </a:r>
          </a:p>
        </p:txBody>
      </p:sp>
      <p:sp>
        <p:nvSpPr>
          <p:cNvPr id="27" name="TextBox 26"/>
          <p:cNvSpPr txBox="1"/>
          <p:nvPr/>
        </p:nvSpPr>
        <p:spPr>
          <a:xfrm>
            <a:off x="6164407" y="4121945"/>
            <a:ext cx="332509" cy="253916"/>
          </a:xfrm>
          <a:prstGeom prst="rect">
            <a:avLst/>
          </a:prstGeom>
          <a:noFill/>
        </p:spPr>
        <p:txBody>
          <a:bodyPr wrap="square" rtlCol="0">
            <a:spAutoFit/>
          </a:bodyPr>
          <a:lstStyle/>
          <a:p>
            <a:r>
              <a:rPr lang="en-US" sz="1050" dirty="0"/>
              <a:t>25</a:t>
            </a:r>
          </a:p>
        </p:txBody>
      </p:sp>
      <p:sp>
        <p:nvSpPr>
          <p:cNvPr id="28" name="TextBox 27"/>
          <p:cNvSpPr txBox="1"/>
          <p:nvPr/>
        </p:nvSpPr>
        <p:spPr>
          <a:xfrm>
            <a:off x="6580043" y="4104641"/>
            <a:ext cx="332509" cy="253916"/>
          </a:xfrm>
          <a:prstGeom prst="rect">
            <a:avLst/>
          </a:prstGeom>
          <a:noFill/>
        </p:spPr>
        <p:txBody>
          <a:bodyPr wrap="square" rtlCol="0">
            <a:spAutoFit/>
          </a:bodyPr>
          <a:lstStyle/>
          <a:p>
            <a:r>
              <a:rPr lang="en-US" sz="1050" dirty="0"/>
              <a:t>30</a:t>
            </a:r>
          </a:p>
        </p:txBody>
      </p:sp>
      <p:sp>
        <p:nvSpPr>
          <p:cNvPr id="29" name="TextBox 28"/>
          <p:cNvSpPr txBox="1"/>
          <p:nvPr/>
        </p:nvSpPr>
        <p:spPr>
          <a:xfrm>
            <a:off x="6929439" y="4110120"/>
            <a:ext cx="332509" cy="253916"/>
          </a:xfrm>
          <a:prstGeom prst="rect">
            <a:avLst/>
          </a:prstGeom>
          <a:noFill/>
        </p:spPr>
        <p:txBody>
          <a:bodyPr wrap="square" rtlCol="0">
            <a:spAutoFit/>
          </a:bodyPr>
          <a:lstStyle/>
          <a:p>
            <a:r>
              <a:rPr lang="en-US" sz="1050" dirty="0"/>
              <a:t>35</a:t>
            </a:r>
          </a:p>
        </p:txBody>
      </p:sp>
      <p:sp>
        <p:nvSpPr>
          <p:cNvPr id="30" name="TextBox 29"/>
          <p:cNvSpPr txBox="1"/>
          <p:nvPr/>
        </p:nvSpPr>
        <p:spPr>
          <a:xfrm>
            <a:off x="7286301" y="4087936"/>
            <a:ext cx="332509" cy="253916"/>
          </a:xfrm>
          <a:prstGeom prst="rect">
            <a:avLst/>
          </a:prstGeom>
          <a:noFill/>
        </p:spPr>
        <p:txBody>
          <a:bodyPr wrap="square" rtlCol="0">
            <a:spAutoFit/>
          </a:bodyPr>
          <a:lstStyle/>
          <a:p>
            <a:r>
              <a:rPr lang="en-US" sz="1050" dirty="0"/>
              <a:t>40</a:t>
            </a:r>
          </a:p>
        </p:txBody>
      </p:sp>
      <p:sp>
        <p:nvSpPr>
          <p:cNvPr id="31" name="TextBox 30"/>
          <p:cNvSpPr txBox="1"/>
          <p:nvPr/>
        </p:nvSpPr>
        <p:spPr>
          <a:xfrm>
            <a:off x="7671089" y="4066486"/>
            <a:ext cx="332509" cy="253916"/>
          </a:xfrm>
          <a:prstGeom prst="rect">
            <a:avLst/>
          </a:prstGeom>
          <a:noFill/>
        </p:spPr>
        <p:txBody>
          <a:bodyPr wrap="square" rtlCol="0">
            <a:spAutoFit/>
          </a:bodyPr>
          <a:lstStyle/>
          <a:p>
            <a:r>
              <a:rPr lang="en-US" sz="1050" dirty="0"/>
              <a:t>45</a:t>
            </a:r>
          </a:p>
        </p:txBody>
      </p:sp>
      <p:sp>
        <p:nvSpPr>
          <p:cNvPr id="32" name="TextBox 31"/>
          <p:cNvSpPr txBox="1"/>
          <p:nvPr/>
        </p:nvSpPr>
        <p:spPr>
          <a:xfrm>
            <a:off x="8063346" y="4064485"/>
            <a:ext cx="332509" cy="253916"/>
          </a:xfrm>
          <a:prstGeom prst="rect">
            <a:avLst/>
          </a:prstGeom>
          <a:noFill/>
        </p:spPr>
        <p:txBody>
          <a:bodyPr wrap="square" rtlCol="0">
            <a:spAutoFit/>
          </a:bodyPr>
          <a:lstStyle/>
          <a:p>
            <a:r>
              <a:rPr lang="en-US" sz="1050" dirty="0"/>
              <a:t>50</a:t>
            </a:r>
          </a:p>
        </p:txBody>
      </p:sp>
      <p:sp>
        <p:nvSpPr>
          <p:cNvPr id="33" name="TextBox 32"/>
          <p:cNvSpPr txBox="1"/>
          <p:nvPr/>
        </p:nvSpPr>
        <p:spPr>
          <a:xfrm>
            <a:off x="8440665" y="4045448"/>
            <a:ext cx="332509" cy="253916"/>
          </a:xfrm>
          <a:prstGeom prst="rect">
            <a:avLst/>
          </a:prstGeom>
          <a:noFill/>
        </p:spPr>
        <p:txBody>
          <a:bodyPr wrap="square" rtlCol="0">
            <a:spAutoFit/>
          </a:bodyPr>
          <a:lstStyle/>
          <a:p>
            <a:r>
              <a:rPr lang="en-US" sz="1050" dirty="0"/>
              <a:t>55</a:t>
            </a:r>
          </a:p>
        </p:txBody>
      </p:sp>
      <p:sp>
        <p:nvSpPr>
          <p:cNvPr id="34" name="TextBox 33"/>
          <p:cNvSpPr txBox="1"/>
          <p:nvPr/>
        </p:nvSpPr>
        <p:spPr>
          <a:xfrm>
            <a:off x="5018811" y="3391610"/>
            <a:ext cx="402646" cy="253916"/>
          </a:xfrm>
          <a:prstGeom prst="rect">
            <a:avLst/>
          </a:prstGeom>
          <a:noFill/>
        </p:spPr>
        <p:txBody>
          <a:bodyPr wrap="square" rtlCol="0">
            <a:spAutoFit/>
          </a:bodyPr>
          <a:lstStyle/>
          <a:p>
            <a:r>
              <a:rPr lang="en-US" sz="1050" dirty="0"/>
              <a:t>0.5</a:t>
            </a:r>
          </a:p>
        </p:txBody>
      </p:sp>
      <p:sp>
        <p:nvSpPr>
          <p:cNvPr id="35" name="TextBox 34"/>
          <p:cNvSpPr txBox="1"/>
          <p:nvPr/>
        </p:nvSpPr>
        <p:spPr>
          <a:xfrm>
            <a:off x="5062968" y="3028203"/>
            <a:ext cx="332509" cy="253916"/>
          </a:xfrm>
          <a:prstGeom prst="rect">
            <a:avLst/>
          </a:prstGeom>
          <a:noFill/>
        </p:spPr>
        <p:txBody>
          <a:bodyPr wrap="square" rtlCol="0">
            <a:spAutoFit/>
          </a:bodyPr>
          <a:lstStyle/>
          <a:p>
            <a:r>
              <a:rPr lang="en-US" sz="1050" dirty="0"/>
              <a:t> 1</a:t>
            </a:r>
          </a:p>
        </p:txBody>
      </p:sp>
      <p:sp>
        <p:nvSpPr>
          <p:cNvPr id="36" name="TextBox 35"/>
          <p:cNvSpPr txBox="1"/>
          <p:nvPr/>
        </p:nvSpPr>
        <p:spPr>
          <a:xfrm>
            <a:off x="5013614" y="2655311"/>
            <a:ext cx="393557" cy="253916"/>
          </a:xfrm>
          <a:prstGeom prst="rect">
            <a:avLst/>
          </a:prstGeom>
          <a:noFill/>
        </p:spPr>
        <p:txBody>
          <a:bodyPr wrap="square" rtlCol="0">
            <a:spAutoFit/>
          </a:bodyPr>
          <a:lstStyle/>
          <a:p>
            <a:r>
              <a:rPr lang="en-US" sz="1050" dirty="0"/>
              <a:t>1.5</a:t>
            </a:r>
          </a:p>
        </p:txBody>
      </p:sp>
      <p:sp>
        <p:nvSpPr>
          <p:cNvPr id="37" name="TextBox 36"/>
          <p:cNvSpPr txBox="1"/>
          <p:nvPr/>
        </p:nvSpPr>
        <p:spPr>
          <a:xfrm>
            <a:off x="5062971" y="2238425"/>
            <a:ext cx="332509" cy="253916"/>
          </a:xfrm>
          <a:prstGeom prst="rect">
            <a:avLst/>
          </a:prstGeom>
          <a:noFill/>
        </p:spPr>
        <p:txBody>
          <a:bodyPr wrap="square" rtlCol="0">
            <a:spAutoFit/>
          </a:bodyPr>
          <a:lstStyle/>
          <a:p>
            <a:r>
              <a:rPr lang="en-US" sz="1050" dirty="0"/>
              <a:t>2</a:t>
            </a:r>
          </a:p>
        </p:txBody>
      </p:sp>
      <p:sp>
        <p:nvSpPr>
          <p:cNvPr id="38" name="TextBox 37"/>
          <p:cNvSpPr txBox="1"/>
          <p:nvPr/>
        </p:nvSpPr>
        <p:spPr>
          <a:xfrm>
            <a:off x="5013614" y="1833936"/>
            <a:ext cx="389659" cy="253916"/>
          </a:xfrm>
          <a:prstGeom prst="rect">
            <a:avLst/>
          </a:prstGeom>
          <a:noFill/>
        </p:spPr>
        <p:txBody>
          <a:bodyPr wrap="square" rtlCol="0">
            <a:spAutoFit/>
          </a:bodyPr>
          <a:lstStyle/>
          <a:p>
            <a:r>
              <a:rPr lang="en-US" sz="1050" dirty="0"/>
              <a:t>2.5</a:t>
            </a:r>
          </a:p>
        </p:txBody>
      </p:sp>
      <p:cxnSp>
        <p:nvCxnSpPr>
          <p:cNvPr id="39" name="Straight Connector 38"/>
          <p:cNvCxnSpPr/>
          <p:nvPr/>
        </p:nvCxnSpPr>
        <p:spPr>
          <a:xfrm flipV="1">
            <a:off x="6330661" y="3141461"/>
            <a:ext cx="1467718" cy="746091"/>
          </a:xfrm>
          <a:prstGeom prst="line">
            <a:avLst/>
          </a:prstGeom>
          <a:ln w="57150" cmpd="sng">
            <a:solidFill>
              <a:schemeClr val="tx1"/>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7787986" y="3130977"/>
            <a:ext cx="719570" cy="9749"/>
          </a:xfrm>
          <a:prstGeom prst="line">
            <a:avLst/>
          </a:prstGeom>
          <a:ln w="57150" cmpd="sng">
            <a:solidFill>
              <a:schemeClr val="tx1"/>
            </a:solidFill>
          </a:ln>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a:off x="5602000" y="3887329"/>
            <a:ext cx="719570" cy="9749"/>
          </a:xfrm>
          <a:prstGeom prst="line">
            <a:avLst/>
          </a:prstGeom>
          <a:ln w="57150" cmpd="sng">
            <a:solidFill>
              <a:schemeClr val="tx1"/>
            </a:solidFill>
          </a:ln>
        </p:spPr>
        <p:style>
          <a:lnRef idx="3">
            <a:schemeClr val="dk1"/>
          </a:lnRef>
          <a:fillRef idx="0">
            <a:schemeClr val="dk1"/>
          </a:fillRef>
          <a:effectRef idx="2">
            <a:schemeClr val="dk1"/>
          </a:effectRef>
          <a:fontRef idx="minor">
            <a:schemeClr val="tx1"/>
          </a:fontRef>
        </p:style>
      </p:cxnSp>
      <p:sp>
        <p:nvSpPr>
          <p:cNvPr id="52" name="TextBox 51"/>
          <p:cNvSpPr txBox="1"/>
          <p:nvPr/>
        </p:nvSpPr>
        <p:spPr>
          <a:xfrm>
            <a:off x="6387161" y="4398944"/>
            <a:ext cx="1047534" cy="307777"/>
          </a:xfrm>
          <a:prstGeom prst="rect">
            <a:avLst/>
          </a:prstGeom>
          <a:noFill/>
        </p:spPr>
        <p:txBody>
          <a:bodyPr wrap="square" rtlCol="0">
            <a:spAutoFit/>
          </a:bodyPr>
          <a:lstStyle/>
          <a:p>
            <a:r>
              <a:rPr lang="en-US" b="1" dirty="0"/>
              <a:t>Age(x)</a:t>
            </a:r>
          </a:p>
        </p:txBody>
      </p:sp>
      <p:sp>
        <p:nvSpPr>
          <p:cNvPr id="53" name="TextBox 52"/>
          <p:cNvSpPr txBox="1"/>
          <p:nvPr/>
        </p:nvSpPr>
        <p:spPr>
          <a:xfrm rot="16200000">
            <a:off x="4134752" y="2843926"/>
            <a:ext cx="1517095" cy="369332"/>
          </a:xfrm>
          <a:prstGeom prst="rect">
            <a:avLst/>
          </a:prstGeom>
          <a:noFill/>
        </p:spPr>
        <p:txBody>
          <a:bodyPr wrap="square" rtlCol="0">
            <a:spAutoFit/>
          </a:bodyPr>
          <a:lstStyle/>
          <a:p>
            <a:r>
              <a:rPr lang="en-US" b="1" dirty="0"/>
              <a:t>Infection(y)</a:t>
            </a:r>
          </a:p>
        </p:txBody>
      </p:sp>
    </p:spTree>
    <p:extLst>
      <p:ext uri="{BB962C8B-B14F-4D97-AF65-F5344CB8AC3E}">
        <p14:creationId xmlns:p14="http://schemas.microsoft.com/office/powerpoint/2010/main" val="92206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1423988"/>
                <a:ext cx="8223250" cy="2709862"/>
              </a:xfrm>
            </p:spPr>
            <p:txBody>
              <a:bodyPr/>
              <a:lstStyle/>
              <a:p>
                <a:pPr marL="114300" indent="0">
                  <a:buNone/>
                </a:pPr>
                <a:r>
                  <a:rPr lang="en-US" sz="2400" b="1" dirty="0">
                    <a:solidFill>
                      <a:schemeClr val="tx1"/>
                    </a:solidFill>
                  </a:rPr>
                  <a:t>P(x)= </a:t>
                </a:r>
                <a:r>
                  <a:rPr lang="en-US" sz="2400" b="1" dirty="0" err="1">
                    <a:solidFill>
                      <a:schemeClr val="tx1"/>
                    </a:solidFill>
                  </a:rPr>
                  <a:t>exp</a:t>
                </a:r>
                <a:r>
                  <a:rPr lang="en-US" sz="2400" b="1" dirty="0">
                    <a:solidFill>
                      <a:schemeClr val="tx1"/>
                    </a:solidFill>
                  </a:rPr>
                  <a:t>(</a:t>
                </a:r>
                <a14:m>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0</m:t>
                        </m:r>
                      </m:sub>
                    </m:sSub>
                    <m:r>
                      <a:rPr lang="en-US" sz="2400" i="0" dirty="0">
                        <a:latin typeface="Cambria Math" panose="02040503050406030204" pitchFamily="18" charset="0"/>
                      </a:rPr>
                      <m:t>+</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1</m:t>
                        </m:r>
                      </m:sub>
                    </m:sSub>
                    <m:r>
                      <a:rPr lang="en-US" sz="2400" i="1" dirty="0">
                        <a:latin typeface="Cambria Math" panose="02040503050406030204" pitchFamily="18" charset="0"/>
                      </a:rPr>
                      <m:t>𝑥</m:t>
                    </m:r>
                  </m:oMath>
                </a14:m>
                <a:r>
                  <a:rPr lang="en-US" sz="2400" b="1" dirty="0">
                    <a:solidFill>
                      <a:schemeClr val="tx1"/>
                    </a:solidFill>
                  </a:rPr>
                  <a:t>)/1+exp(</a:t>
                </a:r>
                <a14:m>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0</m:t>
                        </m:r>
                      </m:sub>
                    </m:sSub>
                    <m:r>
                      <a:rPr lang="en-US" sz="2400" i="0" dirty="0">
                        <a:latin typeface="Cambria Math" panose="02040503050406030204" pitchFamily="18" charset="0"/>
                      </a:rPr>
                      <m:t>+</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𝛽</m:t>
                        </m:r>
                      </m:e>
                      <m:sub>
                        <m:r>
                          <a:rPr lang="en-US" sz="2400" i="0" dirty="0">
                            <a:latin typeface="Cambria Math" panose="02040503050406030204" pitchFamily="18" charset="0"/>
                          </a:rPr>
                          <m:t>1</m:t>
                        </m:r>
                      </m:sub>
                    </m:sSub>
                    <m:r>
                      <a:rPr lang="en-US" sz="2400" i="1" dirty="0">
                        <a:latin typeface="Cambria Math" panose="02040503050406030204" pitchFamily="18" charset="0"/>
                      </a:rPr>
                      <m:t>𝑥</m:t>
                    </m:r>
                  </m:oMath>
                </a14:m>
                <a:r>
                  <a:rPr lang="en-US" sz="2400" b="1" dirty="0">
                    <a:solidFill>
                      <a:schemeClr val="tx1"/>
                    </a:solidFill>
                  </a:rPr>
                  <a:t>)</a:t>
                </a:r>
              </a:p>
              <a:p>
                <a:pPr marL="0" indent="0">
                  <a:buNone/>
                </a:pPr>
                <a:r>
                  <a:rPr lang="en-US" dirty="0">
                    <a:solidFill>
                      <a:schemeClr val="tx1"/>
                    </a:solidFill>
                  </a:rPr>
                  <a:t>Divide both numerator and denominator by  </a:t>
                </a:r>
                <a:r>
                  <a:rPr lang="en-US" dirty="0" err="1">
                    <a:solidFill>
                      <a:schemeClr val="tx1"/>
                    </a:solidFill>
                  </a:rPr>
                  <a:t>exp</a:t>
                </a:r>
                <a:r>
                  <a:rPr lang="en-US" dirty="0">
                    <a:solidFill>
                      <a:schemeClr val="tx1"/>
                    </a:solidFill>
                  </a:rPr>
                  <a:t>(</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0" dirty="0">
                        <a:latin typeface="Cambria Math" panose="02040503050406030204" pitchFamily="18" charset="0"/>
                      </a:rPr>
                      <m:t>+</m:t>
                    </m:r>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1</m:t>
                        </m:r>
                      </m:sub>
                    </m:sSub>
                    <m:r>
                      <a:rPr lang="en-US" sz="2000" i="1" dirty="0">
                        <a:latin typeface="Cambria Math" panose="02040503050406030204" pitchFamily="18" charset="0"/>
                      </a:rPr>
                      <m:t>𝑥</m:t>
                    </m:r>
                  </m:oMath>
                </a14:m>
                <a:r>
                  <a:rPr lang="en-US" dirty="0">
                    <a:solidFill>
                      <a:schemeClr val="tx1"/>
                    </a:solidFill>
                  </a:rPr>
                  <a:t>)</a:t>
                </a:r>
              </a:p>
              <a:p>
                <a:pPr marL="0" indent="0">
                  <a:buNone/>
                </a:pPr>
                <a:endParaRPr lang="en-US" dirty="0">
                  <a:solidFill>
                    <a:schemeClr val="tx1"/>
                  </a:solidFill>
                </a:endParaRPr>
              </a:p>
              <a:p>
                <a:pPr marL="0" indent="0">
                  <a:buNone/>
                </a:pPr>
                <a:r>
                  <a:rPr lang="en-US" dirty="0">
                    <a:solidFill>
                      <a:schemeClr val="tx1"/>
                    </a:solidFill>
                  </a:rPr>
                  <a:t>Therefore we get, P(X) = 1/1+exp(-</a:t>
                </a:r>
                <a:r>
                  <a:rPr lang="en-US" sz="2000" dirty="0">
                    <a:solidFill>
                      <a:srgbClr val="836967"/>
                    </a:solidFill>
                  </a:rPr>
                  <a:t> </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0" dirty="0">
                        <a:latin typeface="Cambria Math" panose="02040503050406030204" pitchFamily="18" charset="0"/>
                      </a:rPr>
                      <m:t>+</m:t>
                    </m:r>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1</m:t>
                        </m:r>
                      </m:sub>
                    </m:sSub>
                    <m:r>
                      <a:rPr lang="en-US" sz="2000" i="1" dirty="0">
                        <a:latin typeface="Cambria Math" panose="02040503050406030204" pitchFamily="18" charset="0"/>
                      </a:rPr>
                      <m:t>𝑥</m:t>
                    </m:r>
                  </m:oMath>
                </a14:m>
                <a:r>
                  <a:rPr lang="en-US" dirty="0">
                    <a:solidFill>
                      <a:schemeClr val="tx1"/>
                    </a:solidFill>
                  </a:rPr>
                  <a:t>) </a:t>
                </a:r>
              </a:p>
              <a:p>
                <a:pPr marL="0" indent="0">
                  <a:buNone/>
                </a:pPr>
                <a:endParaRPr lang="en-US" dirty="0">
                  <a:solidFill>
                    <a:schemeClr val="tx1"/>
                  </a:solidFill>
                </a:endParaRPr>
              </a:p>
              <a:p>
                <a:pPr marL="0" indent="0">
                  <a:buNone/>
                </a:pPr>
                <a:r>
                  <a:rPr lang="en-US" dirty="0">
                    <a:solidFill>
                      <a:schemeClr val="tx1"/>
                    </a:solidFill>
                  </a:rPr>
                  <a:t>Sometimes written as </a:t>
                </a:r>
                <a:r>
                  <a:rPr lang="en-US" b="1" dirty="0">
                    <a:solidFill>
                      <a:schemeClr val="tx1"/>
                    </a:solidFill>
                  </a:rPr>
                  <a:t>P(x)=1/1+exp(-z) </a:t>
                </a:r>
                <a:r>
                  <a:rPr lang="en-US" dirty="0">
                    <a:solidFill>
                      <a:schemeClr val="tx1"/>
                    </a:solidFill>
                  </a:rPr>
                  <a:t>referred to as sigmoid equation  where z=</a:t>
                </a:r>
                <a:r>
                  <a:rPr lang="en-US" sz="2000" dirty="0">
                    <a:solidFill>
                      <a:srgbClr val="836967"/>
                    </a:solidFill>
                  </a:rPr>
                  <a:t> </a:t>
                </a:r>
                <a14:m>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0</m:t>
                        </m:r>
                      </m:sub>
                    </m:sSub>
                    <m:r>
                      <a:rPr lang="en-US" sz="2000" i="0" dirty="0">
                        <a:latin typeface="Cambria Math" panose="02040503050406030204" pitchFamily="18" charset="0"/>
                      </a:rPr>
                      <m:t>+</m:t>
                    </m:r>
                    <m:sSub>
                      <m:sSubPr>
                        <m:ctrlPr>
                          <a:rPr lang="en-US" sz="2000" i="1" dirty="0">
                            <a:solidFill>
                              <a:srgbClr val="836967"/>
                            </a:solidFill>
                            <a:latin typeface="Cambria Math" panose="02040503050406030204" pitchFamily="18" charset="0"/>
                          </a:rPr>
                        </m:ctrlPr>
                      </m:sSubPr>
                      <m:e>
                        <m:r>
                          <a:rPr lang="en-US" sz="2000" i="1" dirty="0">
                            <a:latin typeface="Cambria Math" panose="02040503050406030204" pitchFamily="18" charset="0"/>
                          </a:rPr>
                          <m:t>𝛽</m:t>
                        </m:r>
                      </m:e>
                      <m:sub>
                        <m:r>
                          <a:rPr lang="en-US" sz="2000" i="0" dirty="0">
                            <a:latin typeface="Cambria Math" panose="02040503050406030204" pitchFamily="18" charset="0"/>
                          </a:rPr>
                          <m:t>1</m:t>
                        </m:r>
                      </m:sub>
                    </m:sSub>
                    <m:r>
                      <a:rPr lang="en-US" sz="2000" i="1" dirty="0">
                        <a:latin typeface="Cambria Math" panose="02040503050406030204" pitchFamily="18" charset="0"/>
                      </a:rPr>
                      <m:t>𝑥</m:t>
                    </m:r>
                  </m:oMath>
                </a14:m>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1423988"/>
                <a:ext cx="8223250" cy="2709862"/>
              </a:xfrm>
              <a:blipFill>
                <a:blip r:embed="rId2"/>
                <a:stretch>
                  <a:fillRect l="-890" t="-3153" b="-2477"/>
                </a:stretch>
              </a:blipFill>
            </p:spPr>
            <p:txBody>
              <a:bodyPr/>
              <a:lstStyle/>
              <a:p>
                <a:r>
                  <a:rPr lang="en-IN">
                    <a:noFill/>
                  </a:rPr>
                  <a:t> </a:t>
                </a:r>
              </a:p>
            </p:txBody>
          </p:sp>
        </mc:Fallback>
      </mc:AlternateContent>
    </p:spTree>
    <p:extLst>
      <p:ext uri="{BB962C8B-B14F-4D97-AF65-F5344CB8AC3E}">
        <p14:creationId xmlns:p14="http://schemas.microsoft.com/office/powerpoint/2010/main" val="2976296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 b="1" dirty="0">
                <a:latin typeface="Montserrat"/>
                <a:ea typeface="Montserrat"/>
                <a:cs typeface="Montserrat"/>
                <a:sym typeface="Montserrat"/>
              </a:rPr>
              <a:t>Evaluating Classification Model</a:t>
            </a:r>
            <a:endParaRPr lang="en-US" dirty="0"/>
          </a:p>
        </p:txBody>
      </p:sp>
      <p:sp>
        <p:nvSpPr>
          <p:cNvPr id="3" name="Content Placeholder 2"/>
          <p:cNvSpPr>
            <a:spLocks noGrp="1"/>
          </p:cNvSpPr>
          <p:nvPr>
            <p:ph idx="4294967295"/>
          </p:nvPr>
        </p:nvSpPr>
        <p:spPr>
          <a:xfrm>
            <a:off x="0" y="993775"/>
            <a:ext cx="7886700" cy="3683000"/>
          </a:xfrm>
        </p:spPr>
        <p:txBody>
          <a:bodyPr>
            <a:normAutofit lnSpcReduction="10000"/>
          </a:bodyPr>
          <a:lstStyle/>
          <a:p>
            <a:pPr marL="0" indent="0" algn="ctr">
              <a:buNone/>
            </a:pPr>
            <a:endParaRPr lang="en-US" dirty="0">
              <a:solidFill>
                <a:schemeClr val="tx1"/>
              </a:solidFill>
            </a:endParaRPr>
          </a:p>
          <a:p>
            <a:pPr marL="342900" indent="-309563">
              <a:lnSpc>
                <a:spcPct val="100000"/>
              </a:lnSpc>
              <a:buClr>
                <a:srgbClr val="434343"/>
              </a:buClr>
              <a:buSzPts val="2900"/>
              <a:buFont typeface="Montserrat"/>
              <a:buChar char="●"/>
            </a:pPr>
            <a:r>
              <a:rPr lang="en-US" sz="2175" dirty="0">
                <a:solidFill>
                  <a:schemeClr val="tx1"/>
                </a:solidFill>
                <a:latin typeface="Montserrat"/>
                <a:ea typeface="Montserrat"/>
                <a:cs typeface="Montserrat"/>
                <a:sym typeface="Montserrat"/>
              </a:rPr>
              <a:t>The key classification metrics we need to understand are:</a:t>
            </a:r>
          </a:p>
          <a:p>
            <a:pPr marL="685800" lvl="1" indent="-309563">
              <a:lnSpc>
                <a:spcPct val="100000"/>
              </a:lnSpc>
              <a:spcBef>
                <a:spcPts val="0"/>
              </a:spcBef>
              <a:buClr>
                <a:srgbClr val="434343"/>
              </a:buClr>
              <a:buSzPts val="2900"/>
              <a:buFont typeface="Montserrat"/>
              <a:buChar char="○"/>
            </a:pPr>
            <a:r>
              <a:rPr lang="en-US" sz="2175" dirty="0">
                <a:solidFill>
                  <a:schemeClr val="tx1"/>
                </a:solidFill>
                <a:latin typeface="Montserrat"/>
                <a:ea typeface="Montserrat"/>
                <a:cs typeface="Montserrat"/>
                <a:sym typeface="Montserrat"/>
              </a:rPr>
              <a:t>Accuracy</a:t>
            </a:r>
          </a:p>
          <a:p>
            <a:pPr marL="685800" lvl="1" indent="-309563">
              <a:lnSpc>
                <a:spcPct val="100000"/>
              </a:lnSpc>
              <a:spcBef>
                <a:spcPts val="0"/>
              </a:spcBef>
              <a:buClr>
                <a:srgbClr val="434343"/>
              </a:buClr>
              <a:buSzPts val="2900"/>
              <a:buFont typeface="Montserrat"/>
              <a:buChar char="○"/>
            </a:pPr>
            <a:r>
              <a:rPr lang="en-US" sz="2175" dirty="0">
                <a:solidFill>
                  <a:schemeClr val="tx1"/>
                </a:solidFill>
                <a:latin typeface="Montserrat"/>
                <a:ea typeface="Montserrat"/>
                <a:cs typeface="Montserrat"/>
                <a:sym typeface="Montserrat"/>
              </a:rPr>
              <a:t>Recall</a:t>
            </a:r>
          </a:p>
          <a:p>
            <a:pPr marL="685800" lvl="1" indent="-309563">
              <a:lnSpc>
                <a:spcPct val="100000"/>
              </a:lnSpc>
              <a:spcBef>
                <a:spcPts val="0"/>
              </a:spcBef>
              <a:buClr>
                <a:srgbClr val="434343"/>
              </a:buClr>
              <a:buSzPts val="2900"/>
              <a:buFont typeface="Montserrat"/>
              <a:buChar char="○"/>
            </a:pPr>
            <a:r>
              <a:rPr lang="en-US" sz="2175" dirty="0">
                <a:solidFill>
                  <a:schemeClr val="tx1"/>
                </a:solidFill>
                <a:latin typeface="Montserrat"/>
                <a:ea typeface="Montserrat"/>
                <a:cs typeface="Montserrat"/>
                <a:sym typeface="Montserrat"/>
              </a:rPr>
              <a:t>Precision</a:t>
            </a:r>
          </a:p>
          <a:p>
            <a:pPr marL="685800" lvl="1" indent="-309563">
              <a:lnSpc>
                <a:spcPct val="100000"/>
              </a:lnSpc>
              <a:spcBef>
                <a:spcPts val="0"/>
              </a:spcBef>
              <a:buClr>
                <a:srgbClr val="434343"/>
              </a:buClr>
              <a:buSzPts val="2900"/>
              <a:buFont typeface="Montserrat"/>
              <a:buChar char="○"/>
            </a:pPr>
            <a:r>
              <a:rPr lang="en-US" sz="2175" dirty="0">
                <a:solidFill>
                  <a:schemeClr val="tx1"/>
                </a:solidFill>
                <a:latin typeface="Montserrat"/>
                <a:ea typeface="Montserrat"/>
                <a:cs typeface="Montserrat"/>
                <a:sym typeface="Montserrat"/>
              </a:rPr>
              <a:t>F1-Score</a:t>
            </a:r>
          </a:p>
          <a:p>
            <a:pPr marL="376238" lvl="1" indent="0">
              <a:lnSpc>
                <a:spcPct val="100000"/>
              </a:lnSpc>
              <a:spcBef>
                <a:spcPts val="0"/>
              </a:spcBef>
              <a:buClr>
                <a:srgbClr val="434343"/>
              </a:buClr>
              <a:buSzPts val="2900"/>
              <a:buNone/>
            </a:pPr>
            <a:r>
              <a:rPr lang="en-US" sz="2175" dirty="0">
                <a:solidFill>
                  <a:schemeClr val="tx1"/>
                </a:solidFill>
                <a:latin typeface="Montserrat"/>
                <a:ea typeface="Montserrat"/>
                <a:cs typeface="Montserrat"/>
                <a:sym typeface="Montserrat"/>
              </a:rPr>
              <a:t>Let’s understand </a:t>
            </a:r>
          </a:p>
          <a:p>
            <a:pPr marL="342900" indent="-309563">
              <a:lnSpc>
                <a:spcPct val="100000"/>
              </a:lnSpc>
              <a:buClr>
                <a:srgbClr val="434343"/>
              </a:buClr>
              <a:buSzPts val="2900"/>
              <a:buFont typeface="Montserrat"/>
              <a:buChar char="●"/>
            </a:pPr>
            <a:r>
              <a:rPr lang="en-US" sz="2175" dirty="0">
                <a:solidFill>
                  <a:schemeClr val="tx1"/>
                </a:solidFill>
                <a:latin typeface="Montserrat"/>
                <a:ea typeface="Montserrat"/>
                <a:cs typeface="Montserrat"/>
                <a:sym typeface="Montserrat"/>
              </a:rPr>
              <a:t>Typically in any classification task your model can only achieve two results:</a:t>
            </a:r>
          </a:p>
          <a:p>
            <a:pPr marL="685800" lvl="1" indent="-309563">
              <a:lnSpc>
                <a:spcPct val="100000"/>
              </a:lnSpc>
              <a:spcBef>
                <a:spcPts val="0"/>
              </a:spcBef>
              <a:buClr>
                <a:srgbClr val="434343"/>
              </a:buClr>
              <a:buSzPts val="2900"/>
              <a:buFont typeface="Montserrat"/>
              <a:buChar char="○"/>
            </a:pPr>
            <a:r>
              <a:rPr lang="en-US" sz="2175" dirty="0">
                <a:solidFill>
                  <a:schemeClr val="tx1"/>
                </a:solidFill>
                <a:latin typeface="Montserrat"/>
                <a:ea typeface="Montserrat"/>
                <a:cs typeface="Montserrat"/>
                <a:sym typeface="Montserrat"/>
              </a:rPr>
              <a:t>Either your model was </a:t>
            </a:r>
            <a:r>
              <a:rPr lang="en-US" sz="2175" b="1" dirty="0">
                <a:solidFill>
                  <a:schemeClr val="tx1"/>
                </a:solidFill>
                <a:latin typeface="Montserrat"/>
                <a:ea typeface="Montserrat"/>
                <a:cs typeface="Montserrat"/>
                <a:sym typeface="Montserrat"/>
              </a:rPr>
              <a:t>correct</a:t>
            </a:r>
            <a:r>
              <a:rPr lang="en-US" sz="2175" dirty="0">
                <a:solidFill>
                  <a:schemeClr val="tx1"/>
                </a:solidFill>
                <a:latin typeface="Montserrat"/>
                <a:ea typeface="Montserrat"/>
                <a:cs typeface="Montserrat"/>
                <a:sym typeface="Montserrat"/>
              </a:rPr>
              <a:t> in its prediction.</a:t>
            </a:r>
          </a:p>
          <a:p>
            <a:pPr marL="685800" lvl="1" indent="-309563">
              <a:lnSpc>
                <a:spcPct val="100000"/>
              </a:lnSpc>
              <a:spcBef>
                <a:spcPts val="0"/>
              </a:spcBef>
              <a:buClr>
                <a:srgbClr val="434343"/>
              </a:buClr>
              <a:buSzPts val="2900"/>
              <a:buFont typeface="Montserrat"/>
              <a:buChar char="○"/>
            </a:pPr>
            <a:r>
              <a:rPr lang="en-US" sz="2175" dirty="0">
                <a:solidFill>
                  <a:schemeClr val="tx1"/>
                </a:solidFill>
                <a:latin typeface="Montserrat"/>
                <a:ea typeface="Montserrat"/>
                <a:cs typeface="Montserrat"/>
                <a:sym typeface="Montserrat"/>
              </a:rPr>
              <a:t>Or your model was </a:t>
            </a:r>
            <a:r>
              <a:rPr lang="en-US" sz="2175" b="1" dirty="0">
                <a:solidFill>
                  <a:schemeClr val="tx1"/>
                </a:solidFill>
                <a:latin typeface="Montserrat"/>
                <a:ea typeface="Montserrat"/>
                <a:cs typeface="Montserrat"/>
                <a:sym typeface="Montserrat"/>
              </a:rPr>
              <a:t>incorrect</a:t>
            </a:r>
            <a:r>
              <a:rPr lang="en-US" sz="2175" dirty="0">
                <a:solidFill>
                  <a:schemeClr val="tx1"/>
                </a:solidFill>
                <a:latin typeface="Montserrat"/>
                <a:ea typeface="Montserrat"/>
                <a:cs typeface="Montserrat"/>
                <a:sym typeface="Montserrat"/>
              </a:rPr>
              <a:t> in its prediction.</a:t>
            </a:r>
          </a:p>
          <a:p>
            <a:pPr marL="376238" lvl="1" indent="0">
              <a:lnSpc>
                <a:spcPct val="100000"/>
              </a:lnSpc>
              <a:spcBef>
                <a:spcPts val="0"/>
              </a:spcBef>
              <a:buClr>
                <a:srgbClr val="434343"/>
              </a:buClr>
              <a:buSzPts val="2900"/>
              <a:buNone/>
            </a:pPr>
            <a:endParaRPr lang="en-US" sz="2175" dirty="0">
              <a:solidFill>
                <a:schemeClr val="tx1"/>
              </a:solidFill>
              <a:latin typeface="Montserrat"/>
              <a:ea typeface="Montserrat"/>
              <a:cs typeface="Montserrat"/>
              <a:sym typeface="Montserrat"/>
            </a:endParaRPr>
          </a:p>
        </p:txBody>
      </p:sp>
    </p:spTree>
    <p:extLst>
      <p:ext uri="{BB962C8B-B14F-4D97-AF65-F5344CB8AC3E}">
        <p14:creationId xmlns:p14="http://schemas.microsoft.com/office/powerpoint/2010/main" val="3039924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b="1" dirty="0"/>
              <a:t>Confusion matrix </a:t>
            </a:r>
          </a:p>
        </p:txBody>
      </p:sp>
      <p:pic>
        <p:nvPicPr>
          <p:cNvPr id="6" name="Google Shape;1095;p102" descr="Screen Shot 2017-05-01 at 7.20.32 PM.png"/>
          <p:cNvPicPr preferRelativeResize="0">
            <a:picLocks noGrp="1"/>
          </p:cNvPicPr>
          <p:nvPr>
            <p:ph sz="half" idx="4294967295"/>
          </p:nvPr>
        </p:nvPicPr>
        <p:blipFill>
          <a:blip r:embed="rId2">
            <a:alphaModFix/>
          </a:blip>
          <a:stretch>
            <a:fillRect/>
          </a:stretch>
        </p:blipFill>
        <p:spPr>
          <a:xfrm>
            <a:off x="4016375" y="1682750"/>
            <a:ext cx="5127625" cy="2906713"/>
          </a:xfrm>
          <a:prstGeom prst="rect">
            <a:avLst/>
          </a:prstGeom>
          <a:noFill/>
          <a:ln>
            <a:noFill/>
          </a:ln>
        </p:spPr>
      </p:pic>
      <p:pic>
        <p:nvPicPr>
          <p:cNvPr id="3074" name="Picture 2" descr="How Coronavirus Hijacks Your Cells - The New York Times"/>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317273" y="1286735"/>
            <a:ext cx="1463675" cy="701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Coronavirus Hijacks Your Cells -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69" y="1284177"/>
            <a:ext cx="1464377" cy="7003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Coronavirus Hijacks Your Cells -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23" y="2183901"/>
            <a:ext cx="1464377" cy="7003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05197" y="1555831"/>
            <a:ext cx="445325" cy="253916"/>
          </a:xfrm>
          <a:prstGeom prst="rect">
            <a:avLst/>
          </a:prstGeom>
          <a:noFill/>
        </p:spPr>
        <p:txBody>
          <a:bodyPr wrap="square" rtlCol="0">
            <a:spAutoFit/>
          </a:bodyPr>
          <a:lstStyle/>
          <a:p>
            <a:r>
              <a:rPr lang="en-US" sz="1050" dirty="0"/>
              <a:t>=</a:t>
            </a:r>
          </a:p>
        </p:txBody>
      </p:sp>
      <p:sp>
        <p:nvSpPr>
          <p:cNvPr id="12" name="TextBox 11"/>
          <p:cNvSpPr txBox="1"/>
          <p:nvPr/>
        </p:nvSpPr>
        <p:spPr>
          <a:xfrm>
            <a:off x="1505197" y="2395561"/>
            <a:ext cx="445325" cy="253916"/>
          </a:xfrm>
          <a:prstGeom prst="rect">
            <a:avLst/>
          </a:prstGeom>
          <a:noFill/>
        </p:spPr>
        <p:txBody>
          <a:bodyPr wrap="square" rtlCol="0">
            <a:spAutoFit/>
          </a:bodyPr>
          <a:lstStyle/>
          <a:p>
            <a:r>
              <a:rPr lang="en-US" sz="1050" dirty="0"/>
              <a:t>=</a:t>
            </a:r>
          </a:p>
        </p:txBody>
      </p:sp>
      <p:pic>
        <p:nvPicPr>
          <p:cNvPr id="13" name="Picture 2" descr="How Coronavirus Hijacks Your Cells -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69" y="2177644"/>
            <a:ext cx="1464377" cy="7003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w Coronavirus Hijacks Your Cells -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23" y="3136023"/>
            <a:ext cx="1464377" cy="7003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451759" y="3486182"/>
            <a:ext cx="445325" cy="253916"/>
          </a:xfrm>
          <a:prstGeom prst="rect">
            <a:avLst/>
          </a:prstGeom>
          <a:noFill/>
        </p:spPr>
        <p:txBody>
          <a:bodyPr wrap="square" rtlCol="0">
            <a:spAutoFit/>
          </a:bodyPr>
          <a:lstStyle/>
          <a:p>
            <a:r>
              <a:rPr lang="en-US" sz="1050" dirty="0"/>
              <a:t>=</a:t>
            </a:r>
          </a:p>
        </p:txBody>
      </p:sp>
      <p:pic>
        <p:nvPicPr>
          <p:cNvPr id="16" name="Picture 2" descr="How Coronavirus Hijacks Your Cells -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69" y="3102136"/>
            <a:ext cx="1464377" cy="7003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ow Coronavirus Hijacks Your Cells -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23" y="3889519"/>
            <a:ext cx="1464377" cy="70031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451759" y="4209311"/>
            <a:ext cx="445325" cy="253916"/>
          </a:xfrm>
          <a:prstGeom prst="rect">
            <a:avLst/>
          </a:prstGeom>
          <a:noFill/>
        </p:spPr>
        <p:txBody>
          <a:bodyPr wrap="square" rtlCol="0">
            <a:spAutoFit/>
          </a:bodyPr>
          <a:lstStyle/>
          <a:p>
            <a:r>
              <a:rPr lang="en-US" sz="1050" dirty="0"/>
              <a:t>=</a:t>
            </a:r>
          </a:p>
        </p:txBody>
      </p:sp>
      <p:pic>
        <p:nvPicPr>
          <p:cNvPr id="19" name="Picture 2" descr="How Coronavirus Hijacks Your Cells -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487" y="3916165"/>
            <a:ext cx="1464377" cy="70031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p:nvCxnSpPr>
        <p:spPr>
          <a:xfrm flipV="1">
            <a:off x="1950522" y="2458193"/>
            <a:ext cx="730333" cy="214367"/>
          </a:xfrm>
          <a:prstGeom prst="line">
            <a:avLst/>
          </a:prstGeom>
        </p:spPr>
        <p:style>
          <a:lnRef idx="3">
            <a:schemeClr val="accent5"/>
          </a:lnRef>
          <a:fillRef idx="0">
            <a:schemeClr val="accent5"/>
          </a:fillRef>
          <a:effectRef idx="2">
            <a:schemeClr val="accent5"/>
          </a:effectRef>
          <a:fontRef idx="minor">
            <a:schemeClr val="tx1"/>
          </a:fontRef>
        </p:style>
      </p:cxnSp>
      <p:cxnSp>
        <p:nvCxnSpPr>
          <p:cNvPr id="24" name="Straight Connector 23"/>
          <p:cNvCxnSpPr/>
          <p:nvPr/>
        </p:nvCxnSpPr>
        <p:spPr>
          <a:xfrm flipV="1">
            <a:off x="631062" y="4159141"/>
            <a:ext cx="730333" cy="214367"/>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flipV="1">
            <a:off x="1950522" y="4209312"/>
            <a:ext cx="730333" cy="214367"/>
          </a:xfrm>
          <a:prstGeom prst="line">
            <a:avLst/>
          </a:prstGeom>
        </p:spPr>
        <p:style>
          <a:lnRef idx="3">
            <a:schemeClr val="accent5"/>
          </a:lnRef>
          <a:fillRef idx="0">
            <a:schemeClr val="accent5"/>
          </a:fillRef>
          <a:effectRef idx="2">
            <a:schemeClr val="accent5"/>
          </a:effectRef>
          <a:fontRef idx="minor">
            <a:schemeClr val="tx1"/>
          </a:fontRef>
        </p:style>
      </p:cxnSp>
      <p:cxnSp>
        <p:nvCxnSpPr>
          <p:cNvPr id="26" name="Straight Connector 25"/>
          <p:cNvCxnSpPr/>
          <p:nvPr/>
        </p:nvCxnSpPr>
        <p:spPr>
          <a:xfrm flipV="1">
            <a:off x="631062" y="3407393"/>
            <a:ext cx="730333" cy="214367"/>
          </a:xfrm>
          <a:prstGeom prst="line">
            <a:avLst/>
          </a:prstGeom>
        </p:spPr>
        <p:style>
          <a:lnRef idx="3">
            <a:schemeClr val="accent5"/>
          </a:lnRef>
          <a:fillRef idx="0">
            <a:schemeClr val="accent5"/>
          </a:fillRef>
          <a:effectRef idx="2">
            <a:schemeClr val="accent5"/>
          </a:effectRef>
          <a:fontRef idx="minor">
            <a:schemeClr val="tx1"/>
          </a:fontRef>
        </p:style>
      </p:cxnSp>
      <p:sp>
        <p:nvSpPr>
          <p:cNvPr id="23" name="TextBox 22"/>
          <p:cNvSpPr txBox="1"/>
          <p:nvPr/>
        </p:nvSpPr>
        <p:spPr>
          <a:xfrm>
            <a:off x="1506928" y="2418644"/>
            <a:ext cx="445325" cy="253916"/>
          </a:xfrm>
          <a:prstGeom prst="rect">
            <a:avLst/>
          </a:prstGeom>
          <a:noFill/>
        </p:spPr>
        <p:txBody>
          <a:bodyPr wrap="square" rtlCol="0">
            <a:spAutoFit/>
          </a:bodyPr>
          <a:lstStyle/>
          <a:p>
            <a:r>
              <a:rPr lang="en-US" sz="1050" dirty="0"/>
              <a:t>=</a:t>
            </a:r>
          </a:p>
        </p:txBody>
      </p:sp>
    </p:spTree>
    <p:extLst>
      <p:ext uri="{BB962C8B-B14F-4D97-AF65-F5344CB8AC3E}">
        <p14:creationId xmlns:p14="http://schemas.microsoft.com/office/powerpoint/2010/main" val="774512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Accuracy</a:t>
            </a:r>
          </a:p>
        </p:txBody>
      </p:sp>
      <p:sp>
        <p:nvSpPr>
          <p:cNvPr id="3" name="Content Placeholder 2"/>
          <p:cNvSpPr>
            <a:spLocks noGrp="1"/>
          </p:cNvSpPr>
          <p:nvPr>
            <p:ph idx="4294967295"/>
          </p:nvPr>
        </p:nvSpPr>
        <p:spPr>
          <a:xfrm>
            <a:off x="228600" y="1284288"/>
            <a:ext cx="8915400" cy="2709862"/>
          </a:xfrm>
        </p:spPr>
        <p:txBody>
          <a:bodyPr>
            <a:normAutofit lnSpcReduction="10000"/>
          </a:bodyPr>
          <a:lstStyle/>
          <a:p>
            <a:pPr marL="376237" lvl="1" indent="0">
              <a:lnSpc>
                <a:spcPct val="100000"/>
              </a:lnSpc>
              <a:spcBef>
                <a:spcPts val="0"/>
              </a:spcBef>
              <a:buClr>
                <a:srgbClr val="434343"/>
              </a:buClr>
              <a:buSzPts val="2900"/>
              <a:buNone/>
            </a:pPr>
            <a:endParaRPr lang="en-US" sz="2175" dirty="0">
              <a:solidFill>
                <a:schemeClr val="tx1"/>
              </a:solidFill>
              <a:latin typeface="Montserrat"/>
              <a:ea typeface="Montserrat"/>
              <a:cs typeface="Montserrat"/>
              <a:sym typeface="Montserrat"/>
            </a:endParaRPr>
          </a:p>
          <a:p>
            <a:pPr marL="376237" lvl="1" indent="0">
              <a:lnSpc>
                <a:spcPct val="100000"/>
              </a:lnSpc>
              <a:spcBef>
                <a:spcPts val="0"/>
              </a:spcBef>
              <a:buClr>
                <a:srgbClr val="434343"/>
              </a:buClr>
              <a:buSzPts val="2900"/>
              <a:buNone/>
            </a:pPr>
            <a:r>
              <a:rPr lang="en-US" sz="2175" dirty="0">
                <a:solidFill>
                  <a:schemeClr val="tx1"/>
                </a:solidFill>
                <a:latin typeface="Montserrat"/>
                <a:ea typeface="Montserrat"/>
                <a:cs typeface="Montserrat"/>
                <a:sym typeface="Montserrat"/>
              </a:rPr>
              <a:t>Accuracy in classification problems is the </a:t>
            </a:r>
            <a:r>
              <a:rPr lang="en-US" sz="2175" b="1" dirty="0">
                <a:solidFill>
                  <a:schemeClr val="tx1"/>
                </a:solidFill>
                <a:latin typeface="Montserrat"/>
                <a:ea typeface="Montserrat"/>
                <a:cs typeface="Montserrat"/>
                <a:sym typeface="Montserrat"/>
              </a:rPr>
              <a:t>number of correct predictions</a:t>
            </a:r>
            <a:r>
              <a:rPr lang="en-US" sz="2175" dirty="0">
                <a:solidFill>
                  <a:schemeClr val="tx1"/>
                </a:solidFill>
                <a:latin typeface="Montserrat"/>
                <a:ea typeface="Montserrat"/>
                <a:cs typeface="Montserrat"/>
                <a:sym typeface="Montserrat"/>
              </a:rPr>
              <a:t> made by the model divided by the </a:t>
            </a:r>
            <a:r>
              <a:rPr lang="en-US" sz="2175" b="1" dirty="0">
                <a:solidFill>
                  <a:schemeClr val="tx1"/>
                </a:solidFill>
                <a:latin typeface="Montserrat"/>
                <a:ea typeface="Montserrat"/>
                <a:cs typeface="Montserrat"/>
                <a:sym typeface="Montserrat"/>
              </a:rPr>
              <a:t>total number of predictions.</a:t>
            </a:r>
          </a:p>
          <a:p>
            <a:pPr marL="376238" lvl="1" indent="0">
              <a:lnSpc>
                <a:spcPct val="100000"/>
              </a:lnSpc>
              <a:spcBef>
                <a:spcPts val="0"/>
              </a:spcBef>
              <a:buClr>
                <a:srgbClr val="434343"/>
              </a:buClr>
              <a:buSzPts val="2900"/>
              <a:buNone/>
            </a:pPr>
            <a:endParaRPr lang="en-US" sz="2175" b="1" dirty="0">
              <a:solidFill>
                <a:schemeClr val="tx1"/>
              </a:solidFill>
              <a:latin typeface="Montserrat"/>
              <a:ea typeface="Montserrat"/>
              <a:cs typeface="Montserrat"/>
              <a:sym typeface="Montserrat"/>
            </a:endParaRPr>
          </a:p>
          <a:p>
            <a:pPr marL="376238" lvl="1" indent="0">
              <a:lnSpc>
                <a:spcPct val="100000"/>
              </a:lnSpc>
              <a:spcBef>
                <a:spcPts val="0"/>
              </a:spcBef>
              <a:buClr>
                <a:srgbClr val="434343"/>
              </a:buClr>
              <a:buSzPts val="2900"/>
              <a:buNone/>
            </a:pPr>
            <a:r>
              <a:rPr lang="en-US" sz="2175" b="1" dirty="0">
                <a:solidFill>
                  <a:schemeClr val="tx1"/>
                </a:solidFill>
                <a:latin typeface="Montserrat"/>
                <a:ea typeface="Montserrat"/>
                <a:cs typeface="Montserrat"/>
                <a:sym typeface="Montserrat"/>
              </a:rPr>
              <a:t>Accuracy   =Number of correct predictions/ total number of predictions.</a:t>
            </a:r>
          </a:p>
          <a:p>
            <a:pPr marL="0" indent="0">
              <a:buNone/>
            </a:pPr>
            <a:r>
              <a:rPr lang="en-US" dirty="0">
                <a:solidFill>
                  <a:schemeClr val="tx1"/>
                </a:solidFill>
              </a:rPr>
              <a:t>	 Accuracy   = TP+TN/TP+TN+FN+FP</a:t>
            </a:r>
          </a:p>
        </p:txBody>
      </p:sp>
    </p:spTree>
    <p:extLst>
      <p:ext uri="{BB962C8B-B14F-4D97-AF65-F5344CB8AC3E}">
        <p14:creationId xmlns:p14="http://schemas.microsoft.com/office/powerpoint/2010/main" val="4187966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50" y="0"/>
            <a:ext cx="8826600" cy="602700"/>
          </a:xfrm>
        </p:spPr>
        <p:txBody>
          <a:bodyPr>
            <a:normAutofit fontScale="90000"/>
          </a:bodyPr>
          <a:lstStyle/>
          <a:p>
            <a:pPr lvl="1" algn="ctr" rtl="0">
              <a:lnSpc>
                <a:spcPct val="90000"/>
              </a:lnSpc>
              <a:spcBef>
                <a:spcPct val="0"/>
              </a:spcBef>
            </a:pPr>
            <a:r>
              <a:rPr lang="en-US" sz="2175" b="1" dirty="0">
                <a:solidFill>
                  <a:schemeClr val="bg1"/>
                </a:solidFill>
                <a:latin typeface="Montserrat"/>
                <a:ea typeface="Montserrat"/>
                <a:cs typeface="Montserrat"/>
                <a:sym typeface="Montserrat"/>
              </a:rPr>
              <a:t>In this situation we’ll want to understand precision</a:t>
            </a:r>
            <a:br>
              <a:rPr lang="en-US" sz="2175" b="1" dirty="0">
                <a:solidFill>
                  <a:schemeClr val="bg1"/>
                </a:solidFill>
                <a:latin typeface="Montserrat"/>
                <a:ea typeface="Montserrat"/>
                <a:cs typeface="Montserrat"/>
                <a:sym typeface="Montserrat"/>
              </a:rPr>
            </a:br>
            <a:r>
              <a:rPr lang="en-US" sz="2175" b="1" dirty="0">
                <a:solidFill>
                  <a:schemeClr val="bg1"/>
                </a:solidFill>
                <a:latin typeface="Montserrat"/>
                <a:ea typeface="Montserrat"/>
                <a:cs typeface="Montserrat"/>
                <a:sym typeface="Montserrat"/>
              </a:rPr>
              <a:t> and recall</a:t>
            </a:r>
            <a:endParaRPr lang="en-US" b="1" dirty="0">
              <a:solidFill>
                <a:schemeClr val="bg1"/>
              </a:solidFill>
            </a:endParaRPr>
          </a:p>
        </p:txBody>
      </p:sp>
      <p:sp>
        <p:nvSpPr>
          <p:cNvPr id="3" name="Content Placeholder 2"/>
          <p:cNvSpPr>
            <a:spLocks noGrp="1"/>
          </p:cNvSpPr>
          <p:nvPr>
            <p:ph idx="4294967295"/>
          </p:nvPr>
        </p:nvSpPr>
        <p:spPr>
          <a:xfrm>
            <a:off x="0" y="875348"/>
            <a:ext cx="8223250" cy="3617912"/>
          </a:xfrm>
        </p:spPr>
        <p:txBody>
          <a:bodyPr>
            <a:noAutofit/>
          </a:bodyPr>
          <a:lstStyle/>
          <a:p>
            <a:pPr fontAlgn="base"/>
            <a:r>
              <a:rPr lang="en-US" sz="1600" dirty="0">
                <a:solidFill>
                  <a:schemeClr val="tx1"/>
                </a:solidFill>
              </a:rPr>
              <a:t>Precision is a metric that quantifies the number of correct positive predictions made.</a:t>
            </a:r>
          </a:p>
          <a:p>
            <a:pPr fontAlgn="base"/>
            <a:r>
              <a:rPr lang="en-US" sz="1600" dirty="0">
                <a:solidFill>
                  <a:schemeClr val="tx1"/>
                </a:solidFill>
              </a:rPr>
              <a:t>It is calculated as the ratio of correctly predicted positive examples divided by the total number of positive examples that were predicted</a:t>
            </a:r>
          </a:p>
          <a:p>
            <a:pPr marL="0" indent="0" fontAlgn="base">
              <a:buNone/>
            </a:pPr>
            <a:r>
              <a:rPr lang="en-US" sz="1600" dirty="0">
                <a:solidFill>
                  <a:schemeClr val="tx1"/>
                </a:solidFill>
              </a:rPr>
              <a:t>             </a:t>
            </a:r>
            <a:r>
              <a:rPr lang="en-US" sz="1600" b="1" dirty="0">
                <a:solidFill>
                  <a:schemeClr val="tx1"/>
                </a:solidFill>
              </a:rPr>
              <a:t>Precision = </a:t>
            </a:r>
            <a:r>
              <a:rPr lang="en-US" sz="1600" b="1" dirty="0" err="1">
                <a:solidFill>
                  <a:schemeClr val="tx1"/>
                </a:solidFill>
              </a:rPr>
              <a:t>TruePositives</a:t>
            </a:r>
            <a:r>
              <a:rPr lang="en-US" sz="1600" b="1" dirty="0">
                <a:solidFill>
                  <a:schemeClr val="tx1"/>
                </a:solidFill>
              </a:rPr>
              <a:t> / (</a:t>
            </a:r>
            <a:r>
              <a:rPr lang="en-US" sz="1600" b="1" dirty="0" err="1">
                <a:solidFill>
                  <a:schemeClr val="tx1"/>
                </a:solidFill>
              </a:rPr>
              <a:t>TruePositives</a:t>
            </a:r>
            <a:r>
              <a:rPr lang="en-US" sz="1600" b="1" dirty="0">
                <a:solidFill>
                  <a:schemeClr val="tx1"/>
                </a:solidFill>
              </a:rPr>
              <a:t> + </a:t>
            </a:r>
            <a:r>
              <a:rPr lang="en-US" sz="1600" b="1" dirty="0" err="1">
                <a:solidFill>
                  <a:schemeClr val="tx1"/>
                </a:solidFill>
              </a:rPr>
              <a:t>FalsePositives</a:t>
            </a:r>
            <a:r>
              <a:rPr lang="en-US" sz="1600" b="1" dirty="0">
                <a:solidFill>
                  <a:schemeClr val="tx1"/>
                </a:solidFill>
              </a:rPr>
              <a:t>)</a:t>
            </a:r>
          </a:p>
          <a:p>
            <a:pPr fontAlgn="base"/>
            <a:r>
              <a:rPr lang="en-US" sz="1600" dirty="0">
                <a:solidFill>
                  <a:schemeClr val="tx1"/>
                </a:solidFill>
              </a:rPr>
              <a:t>Recall is a metric that quantifies the number of correct positive predictions made out of all positive predictions that could have been made.</a:t>
            </a:r>
          </a:p>
          <a:p>
            <a:pPr fontAlgn="base"/>
            <a:r>
              <a:rPr lang="en-US" sz="1600" dirty="0">
                <a:solidFill>
                  <a:schemeClr val="tx1"/>
                </a:solidFill>
              </a:rPr>
              <a:t>Unlike precision that only comments on the correct positive predictions out of all positive predictions, recall provides an indication of missed positive predictions.</a:t>
            </a:r>
          </a:p>
          <a:p>
            <a:pPr marL="0" indent="0" fontAlgn="base">
              <a:buNone/>
            </a:pPr>
            <a:r>
              <a:rPr lang="en-US" sz="1600" dirty="0">
                <a:solidFill>
                  <a:schemeClr val="tx1"/>
                </a:solidFill>
              </a:rPr>
              <a:t> 	</a:t>
            </a:r>
            <a:r>
              <a:rPr lang="en-US" sz="1600" b="1" dirty="0">
                <a:solidFill>
                  <a:schemeClr val="tx1"/>
                </a:solidFill>
              </a:rPr>
              <a:t>Recall = </a:t>
            </a:r>
            <a:r>
              <a:rPr lang="en-US" sz="1600" b="1" dirty="0" err="1">
                <a:solidFill>
                  <a:schemeClr val="tx1"/>
                </a:solidFill>
              </a:rPr>
              <a:t>TruePositives</a:t>
            </a:r>
            <a:r>
              <a:rPr lang="en-US" sz="1600" b="1" dirty="0">
                <a:solidFill>
                  <a:schemeClr val="tx1"/>
                </a:solidFill>
              </a:rPr>
              <a:t> / (</a:t>
            </a:r>
            <a:r>
              <a:rPr lang="en-US" sz="1600" b="1" dirty="0" err="1">
                <a:solidFill>
                  <a:schemeClr val="tx1"/>
                </a:solidFill>
              </a:rPr>
              <a:t>TruePositives</a:t>
            </a:r>
            <a:r>
              <a:rPr lang="en-US" sz="1600" b="1" dirty="0">
                <a:solidFill>
                  <a:schemeClr val="tx1"/>
                </a:solidFill>
              </a:rPr>
              <a:t> + </a:t>
            </a:r>
            <a:r>
              <a:rPr lang="en-US" sz="1600" b="1" dirty="0" err="1">
                <a:solidFill>
                  <a:schemeClr val="tx1"/>
                </a:solidFill>
              </a:rPr>
              <a:t>FalseNegatives</a:t>
            </a:r>
            <a:r>
              <a:rPr lang="en-US" sz="1600" b="1" dirty="0">
                <a:solidFill>
                  <a:schemeClr val="tx1"/>
                </a:solidFill>
              </a:rPr>
              <a:t>)</a:t>
            </a:r>
          </a:p>
          <a:p>
            <a:pPr marL="0" indent="0" fontAlgn="base">
              <a:buNone/>
            </a:pPr>
            <a:endParaRPr lang="en-US" sz="1600" b="1" dirty="0">
              <a:solidFill>
                <a:schemeClr val="tx1"/>
              </a:solidFill>
            </a:endParaRPr>
          </a:p>
        </p:txBody>
      </p:sp>
    </p:spTree>
    <p:extLst>
      <p:ext uri="{BB962C8B-B14F-4D97-AF65-F5344CB8AC3E}">
        <p14:creationId xmlns:p14="http://schemas.microsoft.com/office/powerpoint/2010/main" val="2082829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Content Placeholder 2"/>
          <p:cNvSpPr>
            <a:spLocks noGrp="1"/>
          </p:cNvSpPr>
          <p:nvPr>
            <p:ph idx="4294967295"/>
          </p:nvPr>
        </p:nvSpPr>
        <p:spPr>
          <a:xfrm>
            <a:off x="241300" y="1231900"/>
            <a:ext cx="8902700" cy="3397250"/>
          </a:xfrm>
        </p:spPr>
        <p:txBody>
          <a:bodyPr/>
          <a:lstStyle/>
          <a:p>
            <a:pPr fontAlgn="base"/>
            <a:r>
              <a:rPr lang="en-US" b="1" dirty="0">
                <a:solidFill>
                  <a:schemeClr val="tx1"/>
                </a:solidFill>
              </a:rPr>
              <a:t>Precision</a:t>
            </a:r>
            <a:r>
              <a:rPr lang="en-US" dirty="0">
                <a:solidFill>
                  <a:schemeClr val="tx1"/>
                </a:solidFill>
              </a:rPr>
              <a:t>: Appropriate when </a:t>
            </a:r>
            <a:r>
              <a:rPr lang="en-US" b="1" dirty="0">
                <a:solidFill>
                  <a:schemeClr val="tx1"/>
                </a:solidFill>
              </a:rPr>
              <a:t>minimizing false positives</a:t>
            </a:r>
            <a:r>
              <a:rPr lang="en-US" dirty="0">
                <a:solidFill>
                  <a:schemeClr val="tx1"/>
                </a:solidFill>
              </a:rPr>
              <a:t> is the focus.</a:t>
            </a:r>
          </a:p>
          <a:p>
            <a:pPr fontAlgn="base"/>
            <a:r>
              <a:rPr lang="en-US" b="1" dirty="0">
                <a:solidFill>
                  <a:schemeClr val="tx1"/>
                </a:solidFill>
              </a:rPr>
              <a:t>Recall</a:t>
            </a:r>
            <a:r>
              <a:rPr lang="en-US" dirty="0">
                <a:solidFill>
                  <a:schemeClr val="tx1"/>
                </a:solidFill>
              </a:rPr>
              <a:t>: Appropriate when </a:t>
            </a:r>
            <a:r>
              <a:rPr lang="en-US" b="1" dirty="0">
                <a:solidFill>
                  <a:schemeClr val="tx1"/>
                </a:solidFill>
              </a:rPr>
              <a:t>minimizing false negatives</a:t>
            </a:r>
            <a:r>
              <a:rPr lang="en-US" dirty="0">
                <a:solidFill>
                  <a:schemeClr val="tx1"/>
                </a:solidFill>
              </a:rPr>
              <a:t> is the focus.</a:t>
            </a:r>
          </a:p>
          <a:p>
            <a:pPr marL="0" indent="0" fontAlgn="base">
              <a:buNone/>
            </a:pPr>
            <a:r>
              <a:rPr lang="en-US" dirty="0">
                <a:solidFill>
                  <a:schemeClr val="tx1"/>
                </a:solidFill>
              </a:rPr>
              <a:t>F-Measure provides a way to combine both precision and recall into a single measure that captures both properties.</a:t>
            </a:r>
          </a:p>
          <a:p>
            <a:pPr marL="0" indent="0" fontAlgn="base">
              <a:buNone/>
            </a:pPr>
            <a:r>
              <a:rPr lang="en-US" dirty="0">
                <a:solidFill>
                  <a:schemeClr val="tx1"/>
                </a:solidFill>
              </a:rPr>
              <a:t>     </a:t>
            </a:r>
            <a:r>
              <a:rPr lang="en-US" b="1" dirty="0">
                <a:solidFill>
                  <a:schemeClr val="tx1"/>
                </a:solidFill>
              </a:rPr>
              <a:t>F-Measure = (2 * Precision * Recall) / (Precision + Recall)</a:t>
            </a:r>
          </a:p>
        </p:txBody>
      </p:sp>
    </p:spTree>
    <p:extLst>
      <p:ext uri="{BB962C8B-B14F-4D97-AF65-F5344CB8AC3E}">
        <p14:creationId xmlns:p14="http://schemas.microsoft.com/office/powerpoint/2010/main" val="792304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24CC-1F06-444D-94B7-8F177917D86B}"/>
              </a:ext>
            </a:extLst>
          </p:cNvPr>
          <p:cNvSpPr>
            <a:spLocks noGrp="1"/>
          </p:cNvSpPr>
          <p:nvPr>
            <p:ph type="title"/>
          </p:nvPr>
        </p:nvSpPr>
        <p:spPr/>
        <p:txBody>
          <a:bodyPr/>
          <a:lstStyle/>
          <a:p>
            <a:r>
              <a:rPr lang="en-US" dirty="0"/>
              <a:t>Non Linear Data</a:t>
            </a:r>
            <a:endParaRPr lang="en-IN" dirty="0"/>
          </a:p>
        </p:txBody>
      </p:sp>
      <p:pic>
        <p:nvPicPr>
          <p:cNvPr id="6" name="Content Placeholder 5">
            <a:extLst>
              <a:ext uri="{FF2B5EF4-FFF2-40B4-BE49-F238E27FC236}">
                <a16:creationId xmlns:a16="http://schemas.microsoft.com/office/drawing/2014/main" id="{919C9E26-B78F-46E3-B19B-919987ABE29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104900" y="1646039"/>
            <a:ext cx="3657600" cy="2743200"/>
          </a:xfrm>
        </p:spPr>
      </p:pic>
      <p:sp>
        <p:nvSpPr>
          <p:cNvPr id="4" name="Slide Number Placeholder 3">
            <a:extLst>
              <a:ext uri="{FF2B5EF4-FFF2-40B4-BE49-F238E27FC236}">
                <a16:creationId xmlns:a16="http://schemas.microsoft.com/office/drawing/2014/main" id="{1D9A69FF-76CD-4709-A346-23F58C78F953}"/>
              </a:ext>
            </a:extLst>
          </p:cNvPr>
          <p:cNvSpPr>
            <a:spLocks noGrp="1"/>
          </p:cNvSpPr>
          <p:nvPr>
            <p:ph type="sldNum" sz="quarter" idx="12"/>
          </p:nvPr>
        </p:nvSpPr>
        <p:spPr/>
        <p:txBody>
          <a:bodyPr/>
          <a:lstStyle/>
          <a:p>
            <a:fld id="{A674035A-0E96-4374-A5D3-8BBD0E543AFF}" type="slidenum">
              <a:rPr lang="en-US" smtClean="0"/>
              <a:t>29</a:t>
            </a:fld>
            <a:endParaRPr lang="en-US"/>
          </a:p>
        </p:txBody>
      </p:sp>
      <p:pic>
        <p:nvPicPr>
          <p:cNvPr id="8" name="Graphic 7">
            <a:extLst>
              <a:ext uri="{FF2B5EF4-FFF2-40B4-BE49-F238E27FC236}">
                <a16:creationId xmlns:a16="http://schemas.microsoft.com/office/drawing/2014/main" id="{F9A1C503-D3A0-4523-92AE-09308D8E8C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9680" y="1646039"/>
            <a:ext cx="3657600" cy="2743200"/>
          </a:xfrm>
          <a:prstGeom prst="rect">
            <a:avLst/>
          </a:prstGeom>
        </p:spPr>
      </p:pic>
    </p:spTree>
    <p:extLst>
      <p:ext uri="{BB962C8B-B14F-4D97-AF65-F5344CB8AC3E}">
        <p14:creationId xmlns:p14="http://schemas.microsoft.com/office/powerpoint/2010/main" val="976924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a:xfrm>
            <a:off x="0" y="0"/>
            <a:ext cx="8826600" cy="602700"/>
          </a:xfrm>
        </p:spPr>
        <p:txBody>
          <a:bodyPr/>
          <a:lstStyle/>
          <a:p>
            <a:pPr algn="ctr"/>
            <a:r>
              <a:rPr lang="en-US" sz="2400" b="1" dirty="0">
                <a:latin typeface="+mj-lt"/>
              </a:rPr>
              <a:t>Machine Learning Types</a:t>
            </a:r>
          </a:p>
        </p:txBody>
      </p:sp>
      <p:sp>
        <p:nvSpPr>
          <p:cNvPr id="3" name="Slide Number Placeholder 2"/>
          <p:cNvSpPr>
            <a:spLocks noGrp="1"/>
          </p:cNvSpPr>
          <p:nvPr>
            <p:ph type="sldNum" sz="quarter" idx="12"/>
          </p:nvPr>
        </p:nvSpPr>
        <p:spPr>
          <a:xfrm>
            <a:off x="8425291" y="4679273"/>
            <a:ext cx="548700" cy="393600"/>
          </a:xfrm>
          <a:solidFill>
            <a:schemeClr val="accent2">
              <a:lumMod val="40000"/>
              <a:lumOff val="60000"/>
            </a:schemeClr>
          </a:solidFill>
        </p:spPr>
        <p:txBody>
          <a:bodyPr/>
          <a:lstStyle/>
          <a:p>
            <a:pPr marL="0" lvl="0" indent="0" algn="r" rtl="0">
              <a:spcBef>
                <a:spcPts val="0"/>
              </a:spcBef>
              <a:spcAft>
                <a:spcPts val="0"/>
              </a:spcAft>
              <a:buNone/>
            </a:pPr>
            <a:fld id="{00000000-1234-1234-1234-123412341234}" type="slidenum">
              <a:rPr lang="en" sz="900" b="1" smtClean="0">
                <a:latin typeface="+mj-lt"/>
              </a:rPr>
              <a:t>3</a:t>
            </a:fld>
            <a:endParaRPr lang="en" sz="900" b="1">
              <a:latin typeface="+mj-lt"/>
            </a:endParaRPr>
          </a:p>
        </p:txBody>
      </p:sp>
      <p:sp>
        <p:nvSpPr>
          <p:cNvPr id="7" name="TextBox 6"/>
          <p:cNvSpPr txBox="1"/>
          <p:nvPr/>
        </p:nvSpPr>
        <p:spPr>
          <a:xfrm>
            <a:off x="3140250" y="732985"/>
            <a:ext cx="2247900" cy="276999"/>
          </a:xfrm>
          <a:prstGeom prst="rect">
            <a:avLst/>
          </a:prstGeom>
          <a:solidFill>
            <a:schemeClr val="accent2">
              <a:lumMod val="40000"/>
              <a:lumOff val="60000"/>
            </a:schemeClr>
          </a:solidFill>
        </p:spPr>
        <p:txBody>
          <a:bodyPr wrap="square" rtlCol="0">
            <a:spAutoFit/>
          </a:bodyPr>
          <a:lstStyle/>
          <a:p>
            <a:r>
              <a:rPr lang="en-US" sz="1200" b="1" dirty="0">
                <a:latin typeface="+mj-lt"/>
              </a:rPr>
              <a:t>Machine Learning Types</a:t>
            </a:r>
          </a:p>
        </p:txBody>
      </p:sp>
      <p:sp>
        <p:nvSpPr>
          <p:cNvPr id="8" name="TextBox 7"/>
          <p:cNvSpPr txBox="1"/>
          <p:nvPr/>
        </p:nvSpPr>
        <p:spPr>
          <a:xfrm>
            <a:off x="895350" y="1403127"/>
            <a:ext cx="2549700" cy="261610"/>
          </a:xfrm>
          <a:prstGeom prst="rect">
            <a:avLst/>
          </a:prstGeom>
          <a:solidFill>
            <a:schemeClr val="accent2">
              <a:lumMod val="40000"/>
              <a:lumOff val="60000"/>
            </a:schemeClr>
          </a:solidFill>
        </p:spPr>
        <p:txBody>
          <a:bodyPr wrap="square" rtlCol="0">
            <a:spAutoFit/>
          </a:bodyPr>
          <a:lstStyle/>
          <a:p>
            <a:r>
              <a:rPr lang="en-US" sz="1100" b="1" dirty="0">
                <a:latin typeface="+mj-lt"/>
              </a:rPr>
              <a:t>Supervised ML( Predictive Task)</a:t>
            </a:r>
          </a:p>
        </p:txBody>
      </p:sp>
      <p:sp>
        <p:nvSpPr>
          <p:cNvPr id="9" name="TextBox 8"/>
          <p:cNvSpPr txBox="1"/>
          <p:nvPr/>
        </p:nvSpPr>
        <p:spPr>
          <a:xfrm>
            <a:off x="5262700" y="1404294"/>
            <a:ext cx="2832100" cy="261610"/>
          </a:xfrm>
          <a:prstGeom prst="rect">
            <a:avLst/>
          </a:prstGeom>
          <a:solidFill>
            <a:schemeClr val="accent2">
              <a:lumMod val="40000"/>
              <a:lumOff val="60000"/>
            </a:schemeClr>
          </a:solidFill>
        </p:spPr>
        <p:txBody>
          <a:bodyPr wrap="square" rtlCol="0">
            <a:spAutoFit/>
          </a:bodyPr>
          <a:lstStyle/>
          <a:p>
            <a:r>
              <a:rPr lang="en-US" sz="1100" b="1" dirty="0">
                <a:latin typeface="+mj-lt"/>
              </a:rPr>
              <a:t>Unsupervised ML(Descriptive Task)</a:t>
            </a:r>
          </a:p>
        </p:txBody>
      </p:sp>
      <p:sp>
        <p:nvSpPr>
          <p:cNvPr id="10" name="TextBox 9"/>
          <p:cNvSpPr txBox="1"/>
          <p:nvPr/>
        </p:nvSpPr>
        <p:spPr>
          <a:xfrm>
            <a:off x="5042749" y="2683391"/>
            <a:ext cx="2247900" cy="276999"/>
          </a:xfrm>
          <a:prstGeom prst="rect">
            <a:avLst/>
          </a:prstGeom>
          <a:solidFill>
            <a:schemeClr val="accent2">
              <a:lumMod val="40000"/>
              <a:lumOff val="60000"/>
            </a:schemeClr>
          </a:solidFill>
        </p:spPr>
        <p:txBody>
          <a:bodyPr wrap="square" rtlCol="0">
            <a:spAutoFit/>
          </a:bodyPr>
          <a:lstStyle/>
          <a:p>
            <a:r>
              <a:rPr lang="en-US" sz="1200" b="1" dirty="0">
                <a:latin typeface="+mj-lt"/>
              </a:rPr>
              <a:t>Clustering	</a:t>
            </a:r>
          </a:p>
        </p:txBody>
      </p:sp>
      <p:sp>
        <p:nvSpPr>
          <p:cNvPr id="11" name="TextBox 10"/>
          <p:cNvSpPr txBox="1"/>
          <p:nvPr/>
        </p:nvSpPr>
        <p:spPr>
          <a:xfrm>
            <a:off x="5661975" y="2094788"/>
            <a:ext cx="2247900" cy="276999"/>
          </a:xfrm>
          <a:prstGeom prst="rect">
            <a:avLst/>
          </a:prstGeom>
          <a:solidFill>
            <a:schemeClr val="accent2">
              <a:lumMod val="40000"/>
              <a:lumOff val="60000"/>
            </a:schemeClr>
          </a:solidFill>
        </p:spPr>
        <p:txBody>
          <a:bodyPr wrap="square" rtlCol="0">
            <a:spAutoFit/>
          </a:bodyPr>
          <a:lstStyle/>
          <a:p>
            <a:r>
              <a:rPr lang="en-US" sz="1200" b="1" dirty="0">
                <a:latin typeface="+mj-lt"/>
              </a:rPr>
              <a:t>Target Variable not Available</a:t>
            </a:r>
          </a:p>
        </p:txBody>
      </p:sp>
      <p:sp>
        <p:nvSpPr>
          <p:cNvPr id="12" name="TextBox 11"/>
          <p:cNvSpPr txBox="1"/>
          <p:nvPr/>
        </p:nvSpPr>
        <p:spPr>
          <a:xfrm>
            <a:off x="2572000" y="2087881"/>
            <a:ext cx="2247900" cy="276999"/>
          </a:xfrm>
          <a:prstGeom prst="rect">
            <a:avLst/>
          </a:prstGeom>
          <a:solidFill>
            <a:schemeClr val="accent2">
              <a:lumMod val="40000"/>
              <a:lumOff val="60000"/>
            </a:schemeClr>
          </a:solidFill>
        </p:spPr>
        <p:txBody>
          <a:bodyPr wrap="square" rtlCol="0">
            <a:spAutoFit/>
          </a:bodyPr>
          <a:lstStyle/>
          <a:p>
            <a:r>
              <a:rPr lang="en-US" sz="1200" b="1" dirty="0">
                <a:latin typeface="+mj-lt"/>
              </a:rPr>
              <a:t>Categorical Target Data</a:t>
            </a:r>
          </a:p>
        </p:txBody>
      </p:sp>
      <p:sp>
        <p:nvSpPr>
          <p:cNvPr id="13" name="TextBox 12"/>
          <p:cNvSpPr txBox="1"/>
          <p:nvPr/>
        </p:nvSpPr>
        <p:spPr>
          <a:xfrm>
            <a:off x="2526100" y="2675323"/>
            <a:ext cx="2247900" cy="276999"/>
          </a:xfrm>
          <a:prstGeom prst="rect">
            <a:avLst/>
          </a:prstGeom>
          <a:solidFill>
            <a:schemeClr val="accent2">
              <a:lumMod val="40000"/>
              <a:lumOff val="60000"/>
            </a:schemeClr>
          </a:solidFill>
        </p:spPr>
        <p:txBody>
          <a:bodyPr wrap="square" rtlCol="0">
            <a:spAutoFit/>
          </a:bodyPr>
          <a:lstStyle/>
          <a:p>
            <a:r>
              <a:rPr lang="en-US" sz="1200" b="1" dirty="0">
                <a:latin typeface="+mj-lt"/>
              </a:rPr>
              <a:t>Classification</a:t>
            </a:r>
          </a:p>
        </p:txBody>
      </p:sp>
      <p:sp>
        <p:nvSpPr>
          <p:cNvPr id="14" name="TextBox 13"/>
          <p:cNvSpPr txBox="1"/>
          <p:nvPr/>
        </p:nvSpPr>
        <p:spPr>
          <a:xfrm>
            <a:off x="-12700" y="3261933"/>
            <a:ext cx="2247900" cy="646331"/>
          </a:xfrm>
          <a:prstGeom prst="rect">
            <a:avLst/>
          </a:prstGeom>
          <a:solidFill>
            <a:schemeClr val="accent2">
              <a:lumMod val="40000"/>
              <a:lumOff val="60000"/>
            </a:schemeClr>
          </a:solidFill>
        </p:spPr>
        <p:txBody>
          <a:bodyPr wrap="square" rtlCol="0">
            <a:spAutoFit/>
          </a:bodyPr>
          <a:lstStyle/>
          <a:p>
            <a:r>
              <a:rPr lang="en-US" sz="1200" b="1" dirty="0">
                <a:latin typeface="+mj-lt"/>
              </a:rPr>
              <a:t>Grade Prediction</a:t>
            </a:r>
          </a:p>
          <a:p>
            <a:r>
              <a:rPr lang="en-US" sz="1200" b="1" dirty="0">
                <a:latin typeface="+mj-lt"/>
              </a:rPr>
              <a:t>House Price Prediction</a:t>
            </a:r>
          </a:p>
          <a:p>
            <a:r>
              <a:rPr lang="en-US" sz="1200" b="1" dirty="0">
                <a:latin typeface="+mj-lt"/>
              </a:rPr>
              <a:t>Sales Prediction	</a:t>
            </a:r>
          </a:p>
        </p:txBody>
      </p:sp>
      <p:sp>
        <p:nvSpPr>
          <p:cNvPr id="15" name="TextBox 14"/>
          <p:cNvSpPr txBox="1"/>
          <p:nvPr/>
        </p:nvSpPr>
        <p:spPr>
          <a:xfrm>
            <a:off x="2552700" y="3324377"/>
            <a:ext cx="2247900" cy="646331"/>
          </a:xfrm>
          <a:prstGeom prst="rect">
            <a:avLst/>
          </a:prstGeom>
          <a:solidFill>
            <a:schemeClr val="accent2">
              <a:lumMod val="40000"/>
              <a:lumOff val="60000"/>
            </a:schemeClr>
          </a:solidFill>
        </p:spPr>
        <p:txBody>
          <a:bodyPr wrap="square" rtlCol="0">
            <a:spAutoFit/>
          </a:bodyPr>
          <a:lstStyle/>
          <a:p>
            <a:r>
              <a:rPr lang="en-US" sz="1200" b="1" dirty="0">
                <a:latin typeface="+mj-lt"/>
              </a:rPr>
              <a:t>Medical Imaging </a:t>
            </a:r>
          </a:p>
          <a:p>
            <a:r>
              <a:rPr lang="en-US" sz="1200" b="1" dirty="0">
                <a:latin typeface="+mj-lt"/>
              </a:rPr>
              <a:t>Customer will buy or will not buy</a:t>
            </a:r>
          </a:p>
        </p:txBody>
      </p:sp>
      <p:sp>
        <p:nvSpPr>
          <p:cNvPr id="16" name="TextBox 15"/>
          <p:cNvSpPr txBox="1"/>
          <p:nvPr/>
        </p:nvSpPr>
        <p:spPr>
          <a:xfrm>
            <a:off x="-6825" y="2601757"/>
            <a:ext cx="2247900" cy="276999"/>
          </a:xfrm>
          <a:prstGeom prst="rect">
            <a:avLst/>
          </a:prstGeom>
          <a:solidFill>
            <a:schemeClr val="accent2">
              <a:lumMod val="40000"/>
              <a:lumOff val="60000"/>
            </a:schemeClr>
          </a:solidFill>
        </p:spPr>
        <p:txBody>
          <a:bodyPr wrap="square" rtlCol="0">
            <a:spAutoFit/>
          </a:bodyPr>
          <a:lstStyle/>
          <a:p>
            <a:r>
              <a:rPr lang="en-US" sz="1200" b="1" dirty="0">
                <a:latin typeface="+mj-lt"/>
              </a:rPr>
              <a:t>Regression</a:t>
            </a:r>
          </a:p>
        </p:txBody>
      </p:sp>
      <p:sp>
        <p:nvSpPr>
          <p:cNvPr id="17" name="TextBox 16"/>
          <p:cNvSpPr txBox="1"/>
          <p:nvPr/>
        </p:nvSpPr>
        <p:spPr>
          <a:xfrm>
            <a:off x="-19050" y="2020862"/>
            <a:ext cx="2247900" cy="276999"/>
          </a:xfrm>
          <a:prstGeom prst="rect">
            <a:avLst/>
          </a:prstGeom>
          <a:solidFill>
            <a:schemeClr val="accent2">
              <a:lumMod val="40000"/>
              <a:lumOff val="60000"/>
            </a:schemeClr>
          </a:solidFill>
        </p:spPr>
        <p:txBody>
          <a:bodyPr wrap="square" rtlCol="0">
            <a:spAutoFit/>
          </a:bodyPr>
          <a:lstStyle/>
          <a:p>
            <a:r>
              <a:rPr lang="en-US" sz="1200" b="1" dirty="0">
                <a:latin typeface="+mj-lt"/>
              </a:rPr>
              <a:t>Continuous  Target Data	</a:t>
            </a:r>
          </a:p>
        </p:txBody>
      </p:sp>
      <p:sp>
        <p:nvSpPr>
          <p:cNvPr id="18" name="TextBox 17"/>
          <p:cNvSpPr txBox="1"/>
          <p:nvPr/>
        </p:nvSpPr>
        <p:spPr>
          <a:xfrm>
            <a:off x="7443049" y="2708084"/>
            <a:ext cx="2247900" cy="276999"/>
          </a:xfrm>
          <a:prstGeom prst="rect">
            <a:avLst/>
          </a:prstGeom>
          <a:solidFill>
            <a:schemeClr val="accent2">
              <a:lumMod val="40000"/>
              <a:lumOff val="60000"/>
            </a:schemeClr>
          </a:solidFill>
        </p:spPr>
        <p:txBody>
          <a:bodyPr wrap="square" rtlCol="0">
            <a:spAutoFit/>
          </a:bodyPr>
          <a:lstStyle/>
          <a:p>
            <a:r>
              <a:rPr lang="en-US" sz="1200" b="1" dirty="0">
                <a:latin typeface="+mj-lt"/>
              </a:rPr>
              <a:t>Association</a:t>
            </a:r>
          </a:p>
        </p:txBody>
      </p:sp>
      <p:sp>
        <p:nvSpPr>
          <p:cNvPr id="19" name="TextBox 18"/>
          <p:cNvSpPr txBox="1"/>
          <p:nvPr/>
        </p:nvSpPr>
        <p:spPr>
          <a:xfrm>
            <a:off x="4999200" y="3362645"/>
            <a:ext cx="2247900" cy="461665"/>
          </a:xfrm>
          <a:prstGeom prst="rect">
            <a:avLst/>
          </a:prstGeom>
          <a:solidFill>
            <a:schemeClr val="accent2">
              <a:lumMod val="40000"/>
              <a:lumOff val="60000"/>
            </a:schemeClr>
          </a:solidFill>
        </p:spPr>
        <p:txBody>
          <a:bodyPr wrap="square" rtlCol="0">
            <a:spAutoFit/>
          </a:bodyPr>
          <a:lstStyle/>
          <a:p>
            <a:r>
              <a:rPr lang="en-US" sz="1200" b="1" dirty="0">
                <a:latin typeface="+mj-lt"/>
              </a:rPr>
              <a:t>Customer Segmentation</a:t>
            </a:r>
          </a:p>
          <a:p>
            <a:r>
              <a:rPr lang="en-US" sz="1200" b="1" dirty="0">
                <a:latin typeface="+mj-lt"/>
              </a:rPr>
              <a:t>Document Clustering</a:t>
            </a:r>
          </a:p>
        </p:txBody>
      </p:sp>
      <p:sp>
        <p:nvSpPr>
          <p:cNvPr id="20" name="TextBox 19"/>
          <p:cNvSpPr txBox="1"/>
          <p:nvPr/>
        </p:nvSpPr>
        <p:spPr>
          <a:xfrm>
            <a:off x="7490725" y="3350837"/>
            <a:ext cx="2247900" cy="461665"/>
          </a:xfrm>
          <a:prstGeom prst="rect">
            <a:avLst/>
          </a:prstGeom>
          <a:solidFill>
            <a:schemeClr val="accent2">
              <a:lumMod val="40000"/>
              <a:lumOff val="60000"/>
            </a:schemeClr>
          </a:solidFill>
        </p:spPr>
        <p:txBody>
          <a:bodyPr wrap="square" rtlCol="0">
            <a:spAutoFit/>
          </a:bodyPr>
          <a:lstStyle/>
          <a:p>
            <a:r>
              <a:rPr lang="en-US" sz="1200" b="1" dirty="0">
                <a:latin typeface="+mj-lt"/>
              </a:rPr>
              <a:t>Market Basket </a:t>
            </a:r>
          </a:p>
          <a:p>
            <a:r>
              <a:rPr lang="en-US" sz="1200" b="1" dirty="0">
                <a:latin typeface="+mj-lt"/>
              </a:rPr>
              <a:t>Analysis</a:t>
            </a:r>
          </a:p>
        </p:txBody>
      </p:sp>
      <p:cxnSp>
        <p:nvCxnSpPr>
          <p:cNvPr id="22" name="Straight Arrow Connector 21"/>
          <p:cNvCxnSpPr/>
          <p:nvPr/>
        </p:nvCxnSpPr>
        <p:spPr>
          <a:xfrm flipH="1">
            <a:off x="3129100" y="1118870"/>
            <a:ext cx="177800" cy="234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137250" y="1050015"/>
            <a:ext cx="250900" cy="27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463850" y="1738519"/>
            <a:ext cx="177800" cy="213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694300" y="1734830"/>
            <a:ext cx="250900" cy="27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946150" y="2348591"/>
            <a:ext cx="177800" cy="213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19600" y="2387561"/>
            <a:ext cx="250900" cy="27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01700" y="2890525"/>
            <a:ext cx="0" cy="296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570750" y="2956034"/>
            <a:ext cx="0" cy="296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997700" y="1696498"/>
            <a:ext cx="250900" cy="27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829850" y="2395750"/>
            <a:ext cx="177800" cy="213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490725" y="2384810"/>
            <a:ext cx="214350" cy="20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639925" y="2991043"/>
            <a:ext cx="0" cy="296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8094800" y="2991043"/>
            <a:ext cx="0" cy="296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9050" y="4182124"/>
            <a:ext cx="2247900" cy="646331"/>
          </a:xfrm>
          <a:prstGeom prst="rect">
            <a:avLst/>
          </a:prstGeom>
          <a:solidFill>
            <a:schemeClr val="accent2">
              <a:lumMod val="40000"/>
              <a:lumOff val="60000"/>
            </a:schemeClr>
          </a:solidFill>
        </p:spPr>
        <p:txBody>
          <a:bodyPr wrap="square" rtlCol="0">
            <a:spAutoFit/>
          </a:bodyPr>
          <a:lstStyle/>
          <a:p>
            <a:r>
              <a:rPr lang="en-US" sz="1200" b="1" dirty="0">
                <a:latin typeface="+mj-lt"/>
              </a:rPr>
              <a:t>Algorithms Ex:</a:t>
            </a:r>
          </a:p>
          <a:p>
            <a:r>
              <a:rPr lang="en-US" sz="1200" b="1" dirty="0">
                <a:latin typeface="+mj-lt"/>
              </a:rPr>
              <a:t>Linear Regression</a:t>
            </a:r>
          </a:p>
          <a:p>
            <a:r>
              <a:rPr lang="en-US" sz="1200" b="1" dirty="0">
                <a:latin typeface="+mj-lt"/>
              </a:rPr>
              <a:t>Neural Networks etc.	</a:t>
            </a:r>
          </a:p>
        </p:txBody>
      </p:sp>
      <p:sp>
        <p:nvSpPr>
          <p:cNvPr id="44" name="TextBox 43"/>
          <p:cNvSpPr txBox="1"/>
          <p:nvPr/>
        </p:nvSpPr>
        <p:spPr>
          <a:xfrm>
            <a:off x="2526100" y="4240752"/>
            <a:ext cx="2247900" cy="646331"/>
          </a:xfrm>
          <a:prstGeom prst="rect">
            <a:avLst/>
          </a:prstGeom>
          <a:solidFill>
            <a:schemeClr val="accent2">
              <a:lumMod val="40000"/>
              <a:lumOff val="60000"/>
            </a:schemeClr>
          </a:solidFill>
        </p:spPr>
        <p:txBody>
          <a:bodyPr wrap="square" rtlCol="0">
            <a:spAutoFit/>
          </a:bodyPr>
          <a:lstStyle/>
          <a:p>
            <a:r>
              <a:rPr lang="en-US" sz="1200" b="1" dirty="0">
                <a:latin typeface="+mj-lt"/>
              </a:rPr>
              <a:t>Algorithms Ex:</a:t>
            </a:r>
          </a:p>
          <a:p>
            <a:r>
              <a:rPr lang="en-US" sz="1200" b="1" dirty="0">
                <a:latin typeface="+mj-lt"/>
              </a:rPr>
              <a:t>Logistic Regression</a:t>
            </a:r>
          </a:p>
          <a:p>
            <a:r>
              <a:rPr lang="en-US" sz="1200" b="1" dirty="0">
                <a:latin typeface="+mj-lt"/>
              </a:rPr>
              <a:t>SVM, Naïve Bayes, </a:t>
            </a:r>
            <a:r>
              <a:rPr lang="en-US" sz="1200" b="1" dirty="0" err="1">
                <a:latin typeface="+mj-lt"/>
              </a:rPr>
              <a:t>DTs.etc</a:t>
            </a:r>
            <a:r>
              <a:rPr lang="en-US" sz="1200" b="1" dirty="0">
                <a:latin typeface="+mj-lt"/>
              </a:rPr>
              <a:t>	</a:t>
            </a:r>
          </a:p>
        </p:txBody>
      </p:sp>
      <p:sp>
        <p:nvSpPr>
          <p:cNvPr id="45" name="TextBox 44"/>
          <p:cNvSpPr txBox="1"/>
          <p:nvPr/>
        </p:nvSpPr>
        <p:spPr>
          <a:xfrm>
            <a:off x="5030541" y="4182124"/>
            <a:ext cx="2247900" cy="461665"/>
          </a:xfrm>
          <a:prstGeom prst="rect">
            <a:avLst/>
          </a:prstGeom>
          <a:solidFill>
            <a:schemeClr val="accent2">
              <a:lumMod val="40000"/>
              <a:lumOff val="60000"/>
            </a:schemeClr>
          </a:solidFill>
        </p:spPr>
        <p:txBody>
          <a:bodyPr wrap="square" rtlCol="0">
            <a:spAutoFit/>
          </a:bodyPr>
          <a:lstStyle/>
          <a:p>
            <a:r>
              <a:rPr lang="en-US" sz="1200" b="1" dirty="0">
                <a:latin typeface="+mj-lt"/>
              </a:rPr>
              <a:t>Algorithms Ex:</a:t>
            </a:r>
          </a:p>
          <a:p>
            <a:r>
              <a:rPr lang="en-US" sz="1200" b="1" dirty="0">
                <a:latin typeface="+mj-lt"/>
              </a:rPr>
              <a:t>K-means, DB SCAN </a:t>
            </a:r>
            <a:r>
              <a:rPr lang="en-US" sz="1200" b="1" dirty="0" err="1">
                <a:latin typeface="+mj-lt"/>
              </a:rPr>
              <a:t>etc</a:t>
            </a:r>
            <a:r>
              <a:rPr lang="en-US" sz="1200" b="1" dirty="0">
                <a:latin typeface="+mj-lt"/>
              </a:rPr>
              <a:t>	</a:t>
            </a:r>
          </a:p>
        </p:txBody>
      </p:sp>
      <p:sp>
        <p:nvSpPr>
          <p:cNvPr id="46" name="TextBox 45"/>
          <p:cNvSpPr txBox="1"/>
          <p:nvPr/>
        </p:nvSpPr>
        <p:spPr>
          <a:xfrm>
            <a:off x="7403249" y="4158796"/>
            <a:ext cx="2247900" cy="646331"/>
          </a:xfrm>
          <a:prstGeom prst="rect">
            <a:avLst/>
          </a:prstGeom>
          <a:solidFill>
            <a:schemeClr val="accent2">
              <a:lumMod val="40000"/>
              <a:lumOff val="60000"/>
            </a:schemeClr>
          </a:solidFill>
        </p:spPr>
        <p:txBody>
          <a:bodyPr wrap="square" rtlCol="0">
            <a:spAutoFit/>
          </a:bodyPr>
          <a:lstStyle/>
          <a:p>
            <a:r>
              <a:rPr lang="en-US" sz="1200" b="1" dirty="0">
                <a:latin typeface="+mj-lt"/>
              </a:rPr>
              <a:t>Algorithms Ex:</a:t>
            </a:r>
          </a:p>
          <a:p>
            <a:r>
              <a:rPr lang="en-US" sz="1200" b="1" dirty="0" err="1">
                <a:latin typeface="+mj-lt"/>
              </a:rPr>
              <a:t>Apriori</a:t>
            </a:r>
            <a:r>
              <a:rPr lang="en-US" sz="1200" b="1" dirty="0">
                <a:latin typeface="+mj-lt"/>
              </a:rPr>
              <a:t>  </a:t>
            </a:r>
            <a:r>
              <a:rPr lang="en-US" sz="1200" b="1" dirty="0" err="1">
                <a:latin typeface="+mj-lt"/>
              </a:rPr>
              <a:t>Eclat</a:t>
            </a:r>
            <a:r>
              <a:rPr lang="en-US" sz="1200" b="1" dirty="0">
                <a:latin typeface="+mj-lt"/>
              </a:rPr>
              <a:t> , FP </a:t>
            </a:r>
            <a:r>
              <a:rPr lang="en-US" sz="1200" b="1" dirty="0" err="1">
                <a:latin typeface="+mj-lt"/>
              </a:rPr>
              <a:t>growthetc</a:t>
            </a:r>
            <a:r>
              <a:rPr lang="en-US" sz="1200" b="1" dirty="0">
                <a:latin typeface="+mj-lt"/>
              </a:rPr>
              <a:t>	</a:t>
            </a:r>
          </a:p>
        </p:txBody>
      </p:sp>
      <p:cxnSp>
        <p:nvCxnSpPr>
          <p:cNvPr id="47" name="Straight Arrow Connector 46"/>
          <p:cNvCxnSpPr/>
          <p:nvPr/>
        </p:nvCxnSpPr>
        <p:spPr>
          <a:xfrm>
            <a:off x="895350" y="3862097"/>
            <a:ext cx="0" cy="296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557800" y="3916471"/>
            <a:ext cx="0" cy="296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661975" y="3827571"/>
            <a:ext cx="0" cy="296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8094800" y="3840512"/>
            <a:ext cx="0" cy="296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15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par>
                                <p:cTn id="53" presetID="22" presetClass="entr" presetSubtype="1"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500"/>
                                        <p:tgtEl>
                                          <p:spTgt spid="23"/>
                                        </p:tgtEl>
                                      </p:cBhvr>
                                    </p:animEffect>
                                  </p:childTnLst>
                                </p:cTn>
                              </p:par>
                              <p:par>
                                <p:cTn id="56" presetID="22" presetClass="entr" presetSubtype="1"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up)">
                                      <p:cBhvr>
                                        <p:cTn id="58" dur="500"/>
                                        <p:tgtEl>
                                          <p:spTgt spid="26"/>
                                        </p:tgtEl>
                                      </p:cBhvr>
                                    </p:animEffect>
                                  </p:childTnLst>
                                </p:cTn>
                              </p:par>
                              <p:par>
                                <p:cTn id="59" presetID="22" presetClass="entr" presetSubtype="1"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up)">
                                      <p:cBhvr>
                                        <p:cTn id="61" dur="500"/>
                                        <p:tgtEl>
                                          <p:spTgt spid="27"/>
                                        </p:tgtEl>
                                      </p:cBhvr>
                                    </p:animEffect>
                                  </p:childTnLst>
                                </p:cTn>
                              </p:par>
                              <p:par>
                                <p:cTn id="62" presetID="22" presetClass="entr" presetSubtype="1"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up)">
                                      <p:cBhvr>
                                        <p:cTn id="64" dur="500"/>
                                        <p:tgtEl>
                                          <p:spTgt spid="28"/>
                                        </p:tgtEl>
                                      </p:cBhvr>
                                    </p:animEffect>
                                  </p:childTnLst>
                                </p:cTn>
                              </p:par>
                              <p:par>
                                <p:cTn id="65" presetID="22" presetClass="entr" presetSubtype="1"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up)">
                                      <p:cBhvr>
                                        <p:cTn id="67" dur="500"/>
                                        <p:tgtEl>
                                          <p:spTgt spid="29"/>
                                        </p:tgtEl>
                                      </p:cBhvr>
                                    </p:animEffect>
                                  </p:childTnLst>
                                </p:cTn>
                              </p:par>
                              <p:par>
                                <p:cTn id="68" presetID="22" presetClass="entr" presetSubtype="1"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up)">
                                      <p:cBhvr>
                                        <p:cTn id="70" dur="500"/>
                                        <p:tgtEl>
                                          <p:spTgt spid="30"/>
                                        </p:tgtEl>
                                      </p:cBhvr>
                                    </p:animEffect>
                                  </p:childTnLst>
                                </p:cTn>
                              </p:par>
                              <p:par>
                                <p:cTn id="71" presetID="22" presetClass="entr" presetSubtype="1"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500"/>
                                        <p:tgtEl>
                                          <p:spTgt spid="33"/>
                                        </p:tgtEl>
                                      </p:cBhvr>
                                    </p:animEffect>
                                  </p:childTnLst>
                                </p:cTn>
                              </p:par>
                              <p:par>
                                <p:cTn id="74" presetID="22" presetClass="entr" presetSubtype="1"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up)">
                                      <p:cBhvr>
                                        <p:cTn id="76" dur="500"/>
                                        <p:tgtEl>
                                          <p:spTgt spid="35"/>
                                        </p:tgtEl>
                                      </p:cBhvr>
                                    </p:animEffect>
                                  </p:childTnLst>
                                </p:cTn>
                              </p:par>
                              <p:par>
                                <p:cTn id="77" presetID="22" presetClass="entr" presetSubtype="1"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up)">
                                      <p:cBhvr>
                                        <p:cTn id="79" dur="500"/>
                                        <p:tgtEl>
                                          <p:spTgt spid="36"/>
                                        </p:tgtEl>
                                      </p:cBhvr>
                                    </p:animEffect>
                                  </p:childTnLst>
                                </p:cTn>
                              </p:par>
                              <p:par>
                                <p:cTn id="80" presetID="22" presetClass="entr" presetSubtype="1"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up)">
                                      <p:cBhvr>
                                        <p:cTn id="82" dur="500"/>
                                        <p:tgtEl>
                                          <p:spTgt spid="38"/>
                                        </p:tgtEl>
                                      </p:cBhvr>
                                    </p:animEffect>
                                  </p:childTnLst>
                                </p:cTn>
                              </p:par>
                              <p:par>
                                <p:cTn id="83" presetID="22" presetClass="entr" presetSubtype="1"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wipe(up)">
                                      <p:cBhvr>
                                        <p:cTn id="85" dur="500"/>
                                        <p:tgtEl>
                                          <p:spTgt spid="40"/>
                                        </p:tgtEl>
                                      </p:cBhvr>
                                    </p:animEffect>
                                  </p:childTnLst>
                                </p:cTn>
                              </p:par>
                              <p:par>
                                <p:cTn id="86" presetID="22" presetClass="entr" presetSubtype="1"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wipe(up)">
                                      <p:cBhvr>
                                        <p:cTn id="88" dur="500"/>
                                        <p:tgtEl>
                                          <p:spTgt spid="41"/>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wipe(up)">
                                      <p:cBhvr>
                                        <p:cTn id="91" dur="500"/>
                                        <p:tgtEl>
                                          <p:spTgt spid="43"/>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up)">
                                      <p:cBhvr>
                                        <p:cTn id="94" dur="500"/>
                                        <p:tgtEl>
                                          <p:spTgt spid="44"/>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wipe(up)">
                                      <p:cBhvr>
                                        <p:cTn id="97" dur="500"/>
                                        <p:tgtEl>
                                          <p:spTgt spid="45"/>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wipe(up)">
                                      <p:cBhvr>
                                        <p:cTn id="100" dur="500"/>
                                        <p:tgtEl>
                                          <p:spTgt spid="46"/>
                                        </p:tgtEl>
                                      </p:cBhvr>
                                    </p:animEffect>
                                  </p:childTnLst>
                                </p:cTn>
                              </p:par>
                              <p:par>
                                <p:cTn id="101" presetID="22" presetClass="entr" presetSubtype="1"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wipe(up)">
                                      <p:cBhvr>
                                        <p:cTn id="103" dur="500"/>
                                        <p:tgtEl>
                                          <p:spTgt spid="47"/>
                                        </p:tgtEl>
                                      </p:cBhvr>
                                    </p:animEffect>
                                  </p:childTnLst>
                                </p:cTn>
                              </p:par>
                              <p:par>
                                <p:cTn id="104" presetID="22" presetClass="entr" presetSubtype="1"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up)">
                                      <p:cBhvr>
                                        <p:cTn id="106" dur="500"/>
                                        <p:tgtEl>
                                          <p:spTgt spid="48"/>
                                        </p:tgtEl>
                                      </p:cBhvr>
                                    </p:animEffect>
                                  </p:childTnLst>
                                </p:cTn>
                              </p:par>
                              <p:par>
                                <p:cTn id="107" presetID="22" presetClass="entr" presetSubtype="1" fill="hold"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wipe(up)">
                                      <p:cBhvr>
                                        <p:cTn id="109" dur="500"/>
                                        <p:tgtEl>
                                          <p:spTgt spid="49"/>
                                        </p:tgtEl>
                                      </p:cBhvr>
                                    </p:animEffect>
                                  </p:childTnLst>
                                </p:cTn>
                              </p:par>
                              <p:par>
                                <p:cTn id="110" presetID="22" presetClass="entr" presetSubtype="1" fill="hold"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wipe(up)">
                                      <p:cBhvr>
                                        <p:cTn id="112" dur="500"/>
                                        <p:tgtEl>
                                          <p:spTgt spid="50"/>
                                        </p:tgtEl>
                                      </p:cBhvr>
                                    </p:animEffect>
                                  </p:childTnLst>
                                </p:cTn>
                              </p:par>
                              <p:par>
                                <p:cTn id="113" presetID="22" presetClass="entr" presetSubtype="1"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wipe(up)">
                                      <p:cBhvr>
                                        <p:cTn id="1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43" grpId="0" animBg="1"/>
      <p:bldP spid="44" grpId="0" animBg="1"/>
      <p:bldP spid="45" grpId="0" animBg="1"/>
      <p:bldP spid="4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37E279-D87B-48E9-B5A5-55802AEE4454}"/>
              </a:ext>
            </a:extLst>
          </p:cNvPr>
          <p:cNvSpPr>
            <a:spLocks noGrp="1"/>
          </p:cNvSpPr>
          <p:nvPr>
            <p:ph idx="1"/>
          </p:nvPr>
        </p:nvSpPr>
        <p:spPr/>
        <p:txBody>
          <a:bodyPr/>
          <a:lstStyle/>
          <a:p>
            <a:pPr algn="l"/>
            <a:r>
              <a:rPr lang="en-US" b="0" i="0" dirty="0">
                <a:solidFill>
                  <a:srgbClr val="000000"/>
                </a:solidFill>
                <a:effectLst/>
                <a:latin typeface="Times New Roman" panose="02020603050405020304" pitchFamily="18" charset="0"/>
              </a:rPr>
              <a:t>Linear models work well if the classes are (almost) linearly separable.</a:t>
            </a:r>
          </a:p>
          <a:p>
            <a:pPr algn="l"/>
            <a:r>
              <a:rPr lang="en-US" b="0" i="0" dirty="0">
                <a:solidFill>
                  <a:srgbClr val="000000"/>
                </a:solidFill>
                <a:effectLst/>
                <a:latin typeface="Times New Roman" panose="02020603050405020304" pitchFamily="18" charset="0"/>
              </a:rPr>
              <a:t>However, sometimes, the best decision boundary to separate classes is not well approximated by a straight line.</a:t>
            </a:r>
          </a:p>
          <a:p>
            <a:pPr algn="l"/>
            <a:r>
              <a:rPr lang="en-US" b="0" i="0" dirty="0">
                <a:solidFill>
                  <a:srgbClr val="000000"/>
                </a:solidFill>
                <a:effectLst/>
                <a:latin typeface="Times New Roman" panose="02020603050405020304" pitchFamily="18" charset="0"/>
              </a:rPr>
              <a:t>In such a situation, we can either use non-linear models.</a:t>
            </a:r>
          </a:p>
          <a:p>
            <a:endParaRPr lang="en-IN" dirty="0"/>
          </a:p>
        </p:txBody>
      </p:sp>
      <p:sp>
        <p:nvSpPr>
          <p:cNvPr id="4" name="Slide Number Placeholder 3">
            <a:extLst>
              <a:ext uri="{FF2B5EF4-FFF2-40B4-BE49-F238E27FC236}">
                <a16:creationId xmlns:a16="http://schemas.microsoft.com/office/drawing/2014/main" id="{DD6E2E5C-5BD2-4EBB-90D3-D67584F10357}"/>
              </a:ext>
            </a:extLst>
          </p:cNvPr>
          <p:cNvSpPr>
            <a:spLocks noGrp="1"/>
          </p:cNvSpPr>
          <p:nvPr>
            <p:ph type="sldNum" sz="quarter" idx="12"/>
          </p:nvPr>
        </p:nvSpPr>
        <p:spPr/>
        <p:txBody>
          <a:bodyPr/>
          <a:lstStyle/>
          <a:p>
            <a:fld id="{A674035A-0E96-4374-A5D3-8BBD0E543AFF}" type="slidenum">
              <a:rPr lang="en-US" smtClean="0"/>
              <a:t>30</a:t>
            </a:fld>
            <a:endParaRPr lang="en-US"/>
          </a:p>
        </p:txBody>
      </p:sp>
    </p:spTree>
    <p:extLst>
      <p:ext uri="{BB962C8B-B14F-4D97-AF65-F5344CB8AC3E}">
        <p14:creationId xmlns:p14="http://schemas.microsoft.com/office/powerpoint/2010/main" val="4165720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85C6-AA37-4202-81C2-A71501231884}"/>
              </a:ext>
            </a:extLst>
          </p:cNvPr>
          <p:cNvSpPr>
            <a:spLocks noGrp="1"/>
          </p:cNvSpPr>
          <p:nvPr>
            <p:ph type="title"/>
          </p:nvPr>
        </p:nvSpPr>
        <p:spPr/>
        <p:txBody>
          <a:bodyPr>
            <a:normAutofit/>
          </a:bodyPr>
          <a:lstStyle/>
          <a:p>
            <a:r>
              <a:rPr lang="en-US" sz="2800" dirty="0"/>
              <a:t>Advantages and Disadvantages of Linear Regression</a:t>
            </a:r>
            <a:endParaRPr lang="en-IN" sz="2800" dirty="0"/>
          </a:p>
        </p:txBody>
      </p:sp>
      <p:sp>
        <p:nvSpPr>
          <p:cNvPr id="4" name="Slide Number Placeholder 3">
            <a:extLst>
              <a:ext uri="{FF2B5EF4-FFF2-40B4-BE49-F238E27FC236}">
                <a16:creationId xmlns:a16="http://schemas.microsoft.com/office/drawing/2014/main" id="{D6A49572-9C9C-40F8-860A-45A0A59DB172}"/>
              </a:ext>
            </a:extLst>
          </p:cNvPr>
          <p:cNvSpPr>
            <a:spLocks noGrp="1"/>
          </p:cNvSpPr>
          <p:nvPr>
            <p:ph type="sldNum" sz="quarter" idx="12"/>
          </p:nvPr>
        </p:nvSpPr>
        <p:spPr/>
        <p:txBody>
          <a:bodyPr/>
          <a:lstStyle/>
          <a:p>
            <a:fld id="{A674035A-0E96-4374-A5D3-8BBD0E543AFF}" type="slidenum">
              <a:rPr lang="en-US" smtClean="0"/>
              <a:t>31</a:t>
            </a:fld>
            <a:endParaRPr lang="en-US"/>
          </a:p>
        </p:txBody>
      </p:sp>
      <p:sp>
        <p:nvSpPr>
          <p:cNvPr id="5" name="Rectangle 1">
            <a:extLst>
              <a:ext uri="{FF2B5EF4-FFF2-40B4-BE49-F238E27FC236}">
                <a16:creationId xmlns:a16="http://schemas.microsoft.com/office/drawing/2014/main" id="{2297AABD-6CBC-4B28-9870-B5DDE5B2C312}"/>
              </a:ext>
            </a:extLst>
          </p:cNvPr>
          <p:cNvSpPr>
            <a:spLocks noGrp="1" noChangeArrowheads="1"/>
          </p:cNvSpPr>
          <p:nvPr>
            <p:ph idx="1"/>
          </p:nvPr>
        </p:nvSpPr>
        <p:spPr bwMode="auto">
          <a:xfrm>
            <a:off x="628650" y="267780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7EFCDAD-0846-4EF5-B2EE-2E20ED872CE9}"/>
              </a:ext>
            </a:extLst>
          </p:cNvPr>
          <p:cNvSpPr txBox="1"/>
          <p:nvPr/>
        </p:nvSpPr>
        <p:spPr>
          <a:xfrm>
            <a:off x="721014" y="1268016"/>
            <a:ext cx="8026745" cy="1200329"/>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1.They </a:t>
            </a:r>
            <a:r>
              <a:rPr lang="en-US" dirty="0">
                <a:solidFill>
                  <a:srgbClr val="000000"/>
                </a:solidFill>
                <a:latin typeface="Times New Roman" panose="02020603050405020304" pitchFamily="18" charset="0"/>
              </a:rPr>
              <a:t>are simple and easy to understand</a:t>
            </a:r>
          </a:p>
          <a:p>
            <a:r>
              <a:rPr lang="en-US" dirty="0">
                <a:solidFill>
                  <a:srgbClr val="000000"/>
                </a:solidFill>
                <a:latin typeface="Times New Roman" panose="02020603050405020304" pitchFamily="18" charset="0"/>
              </a:rPr>
              <a:t>2.</a:t>
            </a:r>
            <a:r>
              <a:rPr lang="en-US" b="0" i="0" dirty="0">
                <a:solidFill>
                  <a:srgbClr val="000000"/>
                </a:solidFill>
                <a:effectLst/>
                <a:latin typeface="Times New Roman" panose="02020603050405020304" pitchFamily="18" charset="0"/>
              </a:rPr>
              <a:t> Linear models  are fast to train and fast to predict, and hence convenient to interactively design predict models but also more efficient to deploy in production at scale and on energy limited hardware (mobile phones).</a:t>
            </a:r>
            <a:endParaRPr lang="en-IN" dirty="0"/>
          </a:p>
        </p:txBody>
      </p:sp>
      <p:sp>
        <p:nvSpPr>
          <p:cNvPr id="8" name="TextBox 7">
            <a:extLst>
              <a:ext uri="{FF2B5EF4-FFF2-40B4-BE49-F238E27FC236}">
                <a16:creationId xmlns:a16="http://schemas.microsoft.com/office/drawing/2014/main" id="{D27172E8-ED42-40BA-8829-89CF2B44652A}"/>
              </a:ext>
            </a:extLst>
          </p:cNvPr>
          <p:cNvSpPr txBox="1"/>
          <p:nvPr/>
        </p:nvSpPr>
        <p:spPr>
          <a:xfrm>
            <a:off x="628650" y="2677805"/>
            <a:ext cx="7886700" cy="1938992"/>
          </a:xfrm>
          <a:prstGeom prst="rect">
            <a:avLst/>
          </a:prstGeom>
          <a:noFill/>
        </p:spPr>
        <p:txBody>
          <a:bodyPr wrap="square" rtlCol="0">
            <a:spAutoFit/>
          </a:bodyPr>
          <a:lstStyle/>
          <a:p>
            <a:r>
              <a:rPr lang="en-US" sz="2400" dirty="0"/>
              <a:t>Disadvantages</a:t>
            </a:r>
          </a:p>
          <a:p>
            <a:endParaRPr lang="en-US" sz="2400" dirty="0"/>
          </a:p>
          <a:p>
            <a:r>
              <a:rPr lang="en-US" dirty="0">
                <a:solidFill>
                  <a:srgbClr val="000000"/>
                </a:solidFill>
                <a:latin typeface="Times New Roman" panose="02020603050405020304" pitchFamily="18" charset="0"/>
              </a:rPr>
              <a:t>1.Asssumes linear Relationships between independent and dependent variables</a:t>
            </a:r>
          </a:p>
          <a:p>
            <a:r>
              <a:rPr lang="en-US" dirty="0">
                <a:solidFill>
                  <a:srgbClr val="000000"/>
                </a:solidFill>
                <a:latin typeface="Times New Roman" panose="02020603050405020304" pitchFamily="18" charset="0"/>
              </a:rPr>
              <a:t>2. </a:t>
            </a:r>
            <a:r>
              <a:rPr lang="en-US" sz="1800" b="0" i="0" u="none" strike="noStrike" dirty="0">
                <a:solidFill>
                  <a:srgbClr val="000000"/>
                </a:solidFill>
                <a:effectLst/>
                <a:latin typeface="Calibri" panose="020F0502020204030204" pitchFamily="34" charset="0"/>
              </a:rPr>
              <a:t>Linear regression is very sensitive to the anomalies in the data.</a:t>
            </a:r>
            <a:endParaRPr lang="en-US" sz="1800" b="0" i="0" u="none" strike="noStrike" dirty="0">
              <a:solidFill>
                <a:srgbClr val="000000"/>
              </a:solidFill>
              <a:effectLst/>
              <a:latin typeface="Times New Roman" panose="02020603050405020304" pitchFamily="18" charset="0"/>
            </a:endParaRPr>
          </a:p>
          <a:p>
            <a:r>
              <a:rPr lang="en-US" dirty="0">
                <a:solidFill>
                  <a:srgbClr val="000000"/>
                </a:solidFill>
                <a:latin typeface="Times New Roman" panose="02020603050405020304" pitchFamily="18" charset="0"/>
              </a:rPr>
              <a:t>3.</a:t>
            </a:r>
          </a:p>
          <a:p>
            <a:r>
              <a:rPr lang="en-US" dirty="0"/>
              <a:t>  </a:t>
            </a:r>
            <a:endParaRPr lang="en-IN" dirty="0"/>
          </a:p>
        </p:txBody>
      </p:sp>
      <p:sp>
        <p:nvSpPr>
          <p:cNvPr id="10" name="Rectangle 3">
            <a:extLst>
              <a:ext uri="{FF2B5EF4-FFF2-40B4-BE49-F238E27FC236}">
                <a16:creationId xmlns:a16="http://schemas.microsoft.com/office/drawing/2014/main" id="{58633FDD-C58C-4AE1-867F-780CFB8F377D}"/>
              </a:ext>
            </a:extLst>
          </p:cNvPr>
          <p:cNvSpPr>
            <a:spLocks noChangeArrowheads="1"/>
          </p:cNvSpPr>
          <p:nvPr/>
        </p:nvSpPr>
        <p:spPr bwMode="auto">
          <a:xfrm>
            <a:off x="967740" y="3979279"/>
            <a:ext cx="869442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00000"/>
                </a:solidFill>
                <a:effectLst/>
                <a:latin typeface="Ubuntu"/>
              </a:rPr>
              <a:t>Can underfit when:</a:t>
            </a:r>
          </a:p>
          <a:p>
            <a:pPr marL="0" marR="0" lvl="0" indent="0" algn="l" defTabSz="914400" rtl="0" eaLnBrk="0" fontAlgn="base" latinLnBrk="0" hangingPunct="0">
              <a:lnSpc>
                <a:spcPct val="100000"/>
              </a:lnSpc>
              <a:spcBef>
                <a:spcPct val="0"/>
              </a:spcBef>
              <a:spcAft>
                <a:spcPct val="0"/>
              </a:spcAft>
              <a:buClrTx/>
              <a:buSzTx/>
              <a:tabLst/>
            </a:pPr>
            <a:r>
              <a:rPr kumimoji="0" lang="en-US" altLang="en-US" sz="3600" b="0" i="0" u="none" strike="noStrike" cap="none" normalizeH="0" baseline="0" dirty="0">
                <a:ln>
                  <a:noFill/>
                </a:ln>
                <a:solidFill>
                  <a:srgbClr val="000000"/>
                </a:solidFill>
                <a:effectLst/>
                <a:latin typeface="Ubuntu"/>
              </a:rPr>
              <a:t> </a:t>
            </a:r>
            <a:r>
              <a:rPr kumimoji="0" lang="en-US" altLang="en-US" sz="1100" b="0" i="0" u="none" strike="noStrike" cap="none" normalizeH="0" baseline="0" dirty="0" err="1">
                <a:ln>
                  <a:noFill/>
                </a:ln>
                <a:solidFill>
                  <a:srgbClr val="000000"/>
                </a:solidFill>
                <a:effectLst/>
                <a:latin typeface="Arial Unicode MS"/>
              </a:rPr>
              <a:t>n_features</a:t>
            </a:r>
            <a:r>
              <a:rPr kumimoji="0" lang="en-US" altLang="en-US" sz="1100" b="0" i="0" u="none" strike="noStrike" cap="none" normalizeH="0" baseline="0" dirty="0">
                <a:ln>
                  <a:noFill/>
                </a:ln>
                <a:solidFill>
                  <a:srgbClr val="000000"/>
                </a:solidFill>
                <a:effectLst/>
                <a:latin typeface="Arial Unicode MS"/>
              </a:rPr>
              <a:t> &lt;&lt; </a:t>
            </a:r>
            <a:r>
              <a:rPr kumimoji="0" lang="en-US" altLang="en-US" sz="1100" b="0" i="0" u="none" strike="noStrike" cap="none" normalizeH="0" baseline="0" dirty="0" err="1">
                <a:ln>
                  <a:noFill/>
                </a:ln>
                <a:solidFill>
                  <a:srgbClr val="000000"/>
                </a:solidFill>
                <a:effectLst/>
                <a:latin typeface="Arial Unicode MS"/>
              </a:rPr>
              <a:t>n_samples</a:t>
            </a:r>
            <a:r>
              <a:rPr kumimoji="0" lang="en-US" altLang="en-US" sz="3600" b="0" i="0" u="none" strike="noStrike" cap="none" normalizeH="0" baseline="0" dirty="0">
                <a:ln>
                  <a:noFill/>
                </a:ln>
                <a:solidFill>
                  <a:srgbClr val="000000"/>
                </a:solidFill>
                <a:effectLst/>
                <a:latin typeface="Ubuntu"/>
              </a:rPr>
              <a:t> </a:t>
            </a:r>
            <a:r>
              <a:rPr kumimoji="0" lang="en-US" altLang="en-US" sz="1400" b="0" i="0" u="none" strike="noStrike" cap="none" normalizeH="0" baseline="0" dirty="0">
                <a:ln>
                  <a:noFill/>
                </a:ln>
                <a:solidFill>
                  <a:srgbClr val="000000"/>
                </a:solidFill>
                <a:effectLst/>
                <a:latin typeface="Ubuntu"/>
              </a:rPr>
              <a:t>→ engineering new features can help</a:t>
            </a:r>
            <a:r>
              <a:rPr kumimoji="0" lang="en-US" altLang="en-US" sz="2600" b="0" i="0" u="none" strike="noStrike" cap="none" normalizeH="0" baseline="0" dirty="0">
                <a:ln>
                  <a:noFill/>
                </a:ln>
                <a:solidFill>
                  <a:srgbClr val="000000"/>
                </a:solidFill>
                <a:effectLst/>
                <a:latin typeface="Ubuntu"/>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369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A144-302D-46E9-9281-4D988C4F2D06}"/>
              </a:ext>
            </a:extLst>
          </p:cNvPr>
          <p:cNvSpPr>
            <a:spLocks noGrp="1"/>
          </p:cNvSpPr>
          <p:nvPr>
            <p:ph type="title"/>
          </p:nvPr>
        </p:nvSpPr>
        <p:spPr/>
        <p:txBody>
          <a:bodyPr>
            <a:normAutofit/>
          </a:bodyPr>
          <a:lstStyle/>
          <a:p>
            <a:r>
              <a:rPr lang="en-US" sz="2400" b="1" dirty="0"/>
              <a:t>Logistics Regression Advantages and Disadvantages</a:t>
            </a:r>
            <a:endParaRPr lang="en-IN" sz="2400" b="1" dirty="0"/>
          </a:p>
        </p:txBody>
      </p:sp>
      <p:sp>
        <p:nvSpPr>
          <p:cNvPr id="3" name="Content Placeholder 2">
            <a:extLst>
              <a:ext uri="{FF2B5EF4-FFF2-40B4-BE49-F238E27FC236}">
                <a16:creationId xmlns:a16="http://schemas.microsoft.com/office/drawing/2014/main" id="{F51D0477-5876-4096-A564-6D4E295283EC}"/>
              </a:ext>
            </a:extLst>
          </p:cNvPr>
          <p:cNvSpPr>
            <a:spLocks noGrp="1"/>
          </p:cNvSpPr>
          <p:nvPr>
            <p:ph idx="1"/>
          </p:nvPr>
        </p:nvSpPr>
        <p:spPr>
          <a:xfrm>
            <a:off x="628650" y="1120140"/>
            <a:ext cx="7886700" cy="3647123"/>
          </a:xfrm>
        </p:spPr>
        <p:txBody>
          <a:bodyPr>
            <a:normAutofit fontScale="92500" lnSpcReduction="10000"/>
          </a:bodyPr>
          <a:lstStyle/>
          <a:p>
            <a:pPr marL="0" indent="0">
              <a:buNone/>
            </a:pPr>
            <a:r>
              <a:rPr lang="en-US" dirty="0"/>
              <a:t>Advantages:</a:t>
            </a:r>
          </a:p>
          <a:p>
            <a:pPr marL="0" indent="0">
              <a:buNone/>
            </a:pPr>
            <a:endParaRPr lang="en-US" dirty="0"/>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Logistic Regression is an algorithm that is relatively simple and powerful for deciding between two classes, i.e. binary classifier.</a:t>
            </a:r>
            <a:endParaRPr lang="en-US" sz="1800" b="0" i="0" u="none" strike="noStrike" dirty="0">
              <a:solidFill>
                <a:srgbClr val="000000"/>
              </a:solidFill>
              <a:effectLst/>
              <a:latin typeface="Arial" panose="020B0604020202020204" pitchFamily="34" charset="0"/>
            </a:endParaRPr>
          </a:p>
          <a:p>
            <a:pPr rtl="0" fontAlgn="base">
              <a:spcBef>
                <a:spcPts val="120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It is more robust: the independent variables don’t have to be normally distributed</a:t>
            </a:r>
            <a:endParaRPr lang="en-US" sz="1800" b="0" i="0" u="none" strike="noStrike" dirty="0">
              <a:solidFill>
                <a:srgbClr val="000000"/>
              </a:solidFill>
              <a:effectLst/>
              <a:latin typeface="Arial" panose="020B0604020202020204" pitchFamily="34" charset="0"/>
            </a:endParaRPr>
          </a:p>
          <a:p>
            <a:pPr rtl="0" fontAlgn="base">
              <a:spcBef>
                <a:spcPts val="120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It does not assume a linear relationship between the independent  and dependent variables</a:t>
            </a:r>
          </a:p>
          <a:p>
            <a:pPr marL="0" indent="0" rtl="0" fontAlgn="base">
              <a:spcBef>
                <a:spcPts val="1200"/>
              </a:spcBef>
              <a:spcAft>
                <a:spcPts val="0"/>
              </a:spcAft>
              <a:buNone/>
            </a:pPr>
            <a:endParaRPr lang="en-US" sz="1800" b="0" i="0" u="none" strike="noStrike" dirty="0">
              <a:solidFill>
                <a:srgbClr val="000000"/>
              </a:solidFill>
              <a:effectLst/>
              <a:latin typeface="Arial" panose="020B0604020202020204" pitchFamily="34" charset="0"/>
            </a:endParaRPr>
          </a:p>
          <a:p>
            <a:pPr marL="0" indent="0">
              <a:buNone/>
            </a:pPr>
            <a:r>
              <a:rPr lang="en-US" dirty="0"/>
              <a:t>Disadvantages:</a:t>
            </a:r>
          </a:p>
          <a:p>
            <a:pPr rtl="0" fontAlgn="base">
              <a:spcBef>
                <a:spcPts val="1176"/>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Limited Outcome Classification : Can be only used for Binary classification</a:t>
            </a:r>
            <a:endParaRPr lang="en-US" sz="1800" b="0" i="0" u="none" strike="noStrike" dirty="0">
              <a:solidFill>
                <a:srgbClr val="000000"/>
              </a:solidFill>
              <a:effectLst/>
              <a:latin typeface="Arial" panose="020B0604020202020204" pitchFamily="34" charset="0"/>
            </a:endParaRPr>
          </a:p>
          <a:p>
            <a:pPr rtl="0" fontAlgn="base">
              <a:spcBef>
                <a:spcPts val="1176"/>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Models are vulnerable to overconfidence / Overfitting.</a:t>
            </a:r>
            <a:endParaRPr lang="en-US" sz="1800" b="0" i="0" u="none" strike="noStrike" dirty="0">
              <a:solidFill>
                <a:srgbClr val="000000"/>
              </a:solidFill>
              <a:effectLst/>
              <a:latin typeface="Arial" panose="020B0604020202020204" pitchFamily="34" charset="0"/>
            </a:endParaRPr>
          </a:p>
          <a:p>
            <a:pPr marL="0" indent="0">
              <a:buNone/>
            </a:pPr>
            <a:endParaRPr lang="en-US" dirty="0"/>
          </a:p>
          <a:p>
            <a:pPr marL="0" indent="0">
              <a:buNone/>
            </a:pPr>
            <a:endParaRPr lang="en-US" dirty="0"/>
          </a:p>
          <a:p>
            <a:pPr marL="0" indent="0">
              <a:buNone/>
            </a:pPr>
            <a:endParaRPr lang="en-IN" dirty="0"/>
          </a:p>
        </p:txBody>
      </p:sp>
      <p:sp>
        <p:nvSpPr>
          <p:cNvPr id="4" name="Slide Number Placeholder 3">
            <a:extLst>
              <a:ext uri="{FF2B5EF4-FFF2-40B4-BE49-F238E27FC236}">
                <a16:creationId xmlns:a16="http://schemas.microsoft.com/office/drawing/2014/main" id="{8C3F6397-8941-4E61-B3A3-AB222ED9C0E8}"/>
              </a:ext>
            </a:extLst>
          </p:cNvPr>
          <p:cNvSpPr>
            <a:spLocks noGrp="1"/>
          </p:cNvSpPr>
          <p:nvPr>
            <p:ph type="sldNum" sz="quarter" idx="12"/>
          </p:nvPr>
        </p:nvSpPr>
        <p:spPr/>
        <p:txBody>
          <a:bodyPr/>
          <a:lstStyle/>
          <a:p>
            <a:fld id="{A674035A-0E96-4374-A5D3-8BBD0E543AFF}" type="slidenum">
              <a:rPr lang="en-US" smtClean="0"/>
              <a:t>32</a:t>
            </a:fld>
            <a:endParaRPr lang="en-US"/>
          </a:p>
        </p:txBody>
      </p:sp>
    </p:spTree>
    <p:extLst>
      <p:ext uri="{BB962C8B-B14F-4D97-AF65-F5344CB8AC3E}">
        <p14:creationId xmlns:p14="http://schemas.microsoft.com/office/powerpoint/2010/main" val="264289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b="1" dirty="0"/>
              <a:t>Unsupervised ML</a:t>
            </a:r>
            <a:br>
              <a:rPr lang="en-US" sz="2400" b="1" dirty="0"/>
            </a:br>
            <a:r>
              <a:rPr lang="en-US" sz="2400" b="1" dirty="0"/>
              <a:t>K-means Algorithm</a:t>
            </a:r>
          </a:p>
        </p:txBody>
      </p:sp>
      <p:sp>
        <p:nvSpPr>
          <p:cNvPr id="4" name="Content Placeholder 3"/>
          <p:cNvSpPr>
            <a:spLocks noGrp="1"/>
          </p:cNvSpPr>
          <p:nvPr>
            <p:ph sz="half" idx="4294967295"/>
          </p:nvPr>
        </p:nvSpPr>
        <p:spPr>
          <a:xfrm>
            <a:off x="0" y="1370013"/>
            <a:ext cx="4344988" cy="3262312"/>
          </a:xfrm>
        </p:spPr>
        <p:txBody>
          <a:bodyPr>
            <a:noAutofit/>
          </a:bodyPr>
          <a:lstStyle/>
          <a:p>
            <a:pPr marL="0" indent="0">
              <a:buNone/>
            </a:pPr>
            <a:r>
              <a:rPr lang="en-US" sz="1100" b="1" dirty="0">
                <a:solidFill>
                  <a:schemeClr val="tx1"/>
                </a:solidFill>
              </a:rPr>
              <a:t>Input:</a:t>
            </a:r>
          </a:p>
          <a:p>
            <a:pPr marL="0" indent="0">
              <a:buNone/>
            </a:pPr>
            <a:r>
              <a:rPr lang="en-US" sz="1100" i="1" dirty="0">
                <a:solidFill>
                  <a:schemeClr val="tx1"/>
                </a:solidFill>
              </a:rPr>
              <a:t>k</a:t>
            </a:r>
            <a:r>
              <a:rPr lang="en-US" sz="1100" dirty="0">
                <a:solidFill>
                  <a:schemeClr val="tx1"/>
                </a:solidFill>
              </a:rPr>
              <a:t>: the number of clusters,</a:t>
            </a:r>
          </a:p>
          <a:p>
            <a:pPr marL="0" indent="0">
              <a:buNone/>
            </a:pPr>
            <a:r>
              <a:rPr lang="en-US" sz="1100" i="1" dirty="0">
                <a:solidFill>
                  <a:schemeClr val="tx1"/>
                </a:solidFill>
              </a:rPr>
              <a:t>D</a:t>
            </a:r>
            <a:r>
              <a:rPr lang="en-US" sz="1100" dirty="0">
                <a:solidFill>
                  <a:schemeClr val="tx1"/>
                </a:solidFill>
              </a:rPr>
              <a:t>: a data set containing </a:t>
            </a:r>
            <a:r>
              <a:rPr lang="en-US" sz="1100" i="1" dirty="0">
                <a:solidFill>
                  <a:schemeClr val="tx1"/>
                </a:solidFill>
              </a:rPr>
              <a:t>n </a:t>
            </a:r>
            <a:r>
              <a:rPr lang="en-US" sz="1100" dirty="0">
                <a:solidFill>
                  <a:schemeClr val="tx1"/>
                </a:solidFill>
              </a:rPr>
              <a:t>objects.</a:t>
            </a:r>
          </a:p>
          <a:p>
            <a:pPr marL="0" indent="0">
              <a:buNone/>
            </a:pPr>
            <a:r>
              <a:rPr lang="en-US" sz="1100" b="1" dirty="0">
                <a:solidFill>
                  <a:schemeClr val="tx1"/>
                </a:solidFill>
              </a:rPr>
              <a:t>Output: </a:t>
            </a:r>
            <a:r>
              <a:rPr lang="en-US" sz="1100" dirty="0">
                <a:solidFill>
                  <a:schemeClr val="tx1"/>
                </a:solidFill>
              </a:rPr>
              <a:t>A set of </a:t>
            </a:r>
            <a:r>
              <a:rPr lang="en-US" sz="1100" i="1" dirty="0">
                <a:solidFill>
                  <a:schemeClr val="tx1"/>
                </a:solidFill>
              </a:rPr>
              <a:t>k </a:t>
            </a:r>
            <a:r>
              <a:rPr lang="en-US" sz="1100" dirty="0">
                <a:solidFill>
                  <a:schemeClr val="tx1"/>
                </a:solidFill>
              </a:rPr>
              <a:t>clusters.</a:t>
            </a:r>
          </a:p>
          <a:p>
            <a:pPr marL="0" indent="0">
              <a:buNone/>
            </a:pPr>
            <a:r>
              <a:rPr lang="en-US" sz="1100" b="1" dirty="0">
                <a:solidFill>
                  <a:schemeClr val="tx1"/>
                </a:solidFill>
              </a:rPr>
              <a:t>Method:</a:t>
            </a:r>
          </a:p>
          <a:p>
            <a:pPr marL="0" indent="0">
              <a:buNone/>
            </a:pPr>
            <a:r>
              <a:rPr lang="en-US" sz="1100" dirty="0">
                <a:solidFill>
                  <a:schemeClr val="tx1"/>
                </a:solidFill>
              </a:rPr>
              <a:t>(1) arbitrarily choose </a:t>
            </a:r>
            <a:r>
              <a:rPr lang="en-US" sz="1100" i="1" dirty="0">
                <a:solidFill>
                  <a:schemeClr val="tx1"/>
                </a:solidFill>
              </a:rPr>
              <a:t>k </a:t>
            </a:r>
            <a:r>
              <a:rPr lang="en-US" sz="1100" dirty="0">
                <a:solidFill>
                  <a:schemeClr val="tx1"/>
                </a:solidFill>
              </a:rPr>
              <a:t>objects from </a:t>
            </a:r>
            <a:r>
              <a:rPr lang="en-US" sz="1100" i="1" dirty="0">
                <a:solidFill>
                  <a:schemeClr val="tx1"/>
                </a:solidFill>
              </a:rPr>
              <a:t>D </a:t>
            </a:r>
            <a:r>
              <a:rPr lang="en-US" sz="1100" dirty="0">
                <a:solidFill>
                  <a:schemeClr val="tx1"/>
                </a:solidFill>
              </a:rPr>
              <a:t>as the initial cluster centers;</a:t>
            </a:r>
          </a:p>
          <a:p>
            <a:pPr marL="0" indent="0">
              <a:buNone/>
            </a:pPr>
            <a:r>
              <a:rPr lang="en-US" sz="1100" dirty="0">
                <a:solidFill>
                  <a:schemeClr val="tx1"/>
                </a:solidFill>
              </a:rPr>
              <a:t>(2) </a:t>
            </a:r>
            <a:r>
              <a:rPr lang="en-US" sz="1100" b="1" dirty="0">
                <a:solidFill>
                  <a:schemeClr val="tx1"/>
                </a:solidFill>
              </a:rPr>
              <a:t>repeat</a:t>
            </a:r>
          </a:p>
          <a:p>
            <a:pPr marL="0" indent="0">
              <a:buNone/>
            </a:pPr>
            <a:r>
              <a:rPr lang="en-US" sz="1100" dirty="0">
                <a:solidFill>
                  <a:schemeClr val="tx1"/>
                </a:solidFill>
              </a:rPr>
              <a:t>(3) (re)assign each object to the cluster to which the object is the most similar,</a:t>
            </a:r>
          </a:p>
          <a:p>
            <a:pPr marL="0" indent="0">
              <a:buNone/>
            </a:pPr>
            <a:r>
              <a:rPr lang="en-US" sz="1100" dirty="0">
                <a:solidFill>
                  <a:schemeClr val="tx1"/>
                </a:solidFill>
              </a:rPr>
              <a:t>based on the mean value of the objects in the cluster;</a:t>
            </a:r>
          </a:p>
          <a:p>
            <a:pPr marL="0" indent="0">
              <a:buNone/>
            </a:pPr>
            <a:r>
              <a:rPr lang="en-US" sz="1100" dirty="0">
                <a:solidFill>
                  <a:schemeClr val="tx1"/>
                </a:solidFill>
              </a:rPr>
              <a:t>(4) update the cluster means, that is, calculate the mean value of the objects for</a:t>
            </a:r>
          </a:p>
          <a:p>
            <a:pPr marL="0" indent="0">
              <a:buNone/>
            </a:pPr>
            <a:r>
              <a:rPr lang="en-US" sz="1100" dirty="0">
                <a:solidFill>
                  <a:schemeClr val="tx1"/>
                </a:solidFill>
              </a:rPr>
              <a:t>each cluster;</a:t>
            </a:r>
          </a:p>
          <a:p>
            <a:pPr marL="0" indent="0">
              <a:buNone/>
            </a:pPr>
            <a:r>
              <a:rPr lang="en-US" sz="1100" dirty="0">
                <a:solidFill>
                  <a:schemeClr val="tx1"/>
                </a:solidFill>
              </a:rPr>
              <a:t>(5) </a:t>
            </a:r>
            <a:r>
              <a:rPr lang="en-US" sz="1100" b="1" dirty="0">
                <a:solidFill>
                  <a:schemeClr val="tx1"/>
                </a:solidFill>
              </a:rPr>
              <a:t>until </a:t>
            </a:r>
            <a:r>
              <a:rPr lang="en-US" sz="1100" dirty="0">
                <a:solidFill>
                  <a:schemeClr val="tx1"/>
                </a:solidFill>
              </a:rPr>
              <a:t>no change;</a:t>
            </a:r>
          </a:p>
          <a:p>
            <a:pPr marL="0" indent="0">
              <a:buNone/>
            </a:pPr>
            <a:endParaRPr lang="en-US" sz="1100" dirty="0">
              <a:solidFill>
                <a:schemeClr val="tx1"/>
              </a:solidFill>
            </a:endParaRPr>
          </a:p>
          <a:p>
            <a:pPr marL="0" indent="0">
              <a:buNone/>
            </a:pPr>
            <a:endParaRPr lang="en-US" sz="1100" dirty="0">
              <a:solidFill>
                <a:schemeClr val="tx1"/>
              </a:solidFill>
            </a:endParaRPr>
          </a:p>
          <a:p>
            <a:pPr marL="0" indent="0">
              <a:buNone/>
            </a:pPr>
            <a:endParaRPr lang="en-US" sz="1100" dirty="0">
              <a:solidFill>
                <a:schemeClr val="tx1"/>
              </a:solidFill>
            </a:endParaRPr>
          </a:p>
          <a:p>
            <a:pPr marL="0" indent="0">
              <a:buNone/>
            </a:pPr>
            <a:endParaRPr lang="en-US" sz="1100" dirty="0">
              <a:solidFill>
                <a:schemeClr val="tx1"/>
              </a:solidFill>
            </a:endParaRPr>
          </a:p>
          <a:p>
            <a:pPr marL="0" indent="0">
              <a:buNone/>
            </a:pPr>
            <a:r>
              <a:rPr lang="en-US" sz="1100" dirty="0">
                <a:solidFill>
                  <a:schemeClr val="tx1"/>
                </a:solidFill>
                <a:hlinkClick r:id="rId2"/>
              </a:rPr>
              <a:t>https://scikit-learn.org/stable/modules/clustering.html</a:t>
            </a:r>
            <a:endParaRPr lang="en-US" sz="1100" dirty="0">
              <a:solidFill>
                <a:schemeClr val="tx1"/>
              </a:solidFill>
            </a:endParaRPr>
          </a:p>
        </p:txBody>
      </p:sp>
      <p:pic>
        <p:nvPicPr>
          <p:cNvPr id="6" name="Content Placeholder 5"/>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994275" y="1268413"/>
            <a:ext cx="4149725" cy="3189287"/>
          </a:xfr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385" t="51588" r="45455" b="32242"/>
          <a:stretch/>
        </p:blipFill>
        <p:spPr>
          <a:xfrm>
            <a:off x="592931" y="4114799"/>
            <a:ext cx="2954216" cy="685801"/>
          </a:xfrm>
          <a:prstGeom prst="rect">
            <a:avLst/>
          </a:prstGeom>
        </p:spPr>
      </p:pic>
    </p:spTree>
    <p:extLst>
      <p:ext uri="{BB962C8B-B14F-4D97-AF65-F5344CB8AC3E}">
        <p14:creationId xmlns:p14="http://schemas.microsoft.com/office/powerpoint/2010/main" val="289442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E1A3-AAF0-4D2E-AD9A-9E1803FF3774}"/>
              </a:ext>
            </a:extLst>
          </p:cNvPr>
          <p:cNvSpPr>
            <a:spLocks noGrp="1"/>
          </p:cNvSpPr>
          <p:nvPr>
            <p:ph type="title"/>
          </p:nvPr>
        </p:nvSpPr>
        <p:spPr/>
        <p:txBody>
          <a:bodyPr/>
          <a:lstStyle/>
          <a:p>
            <a:r>
              <a:rPr lang="en-US" dirty="0"/>
              <a:t>Decision Tree</a:t>
            </a:r>
            <a:endParaRPr lang="en-IN" dirty="0"/>
          </a:p>
        </p:txBody>
      </p:sp>
      <p:sp>
        <p:nvSpPr>
          <p:cNvPr id="3" name="Content Placeholder 2">
            <a:extLst>
              <a:ext uri="{FF2B5EF4-FFF2-40B4-BE49-F238E27FC236}">
                <a16:creationId xmlns:a16="http://schemas.microsoft.com/office/drawing/2014/main" id="{010FDC5C-4FAD-46A1-BFB9-2CF5FE0C824B}"/>
              </a:ext>
            </a:extLst>
          </p:cNvPr>
          <p:cNvSpPr>
            <a:spLocks noGrp="1"/>
          </p:cNvSpPr>
          <p:nvPr>
            <p:ph idx="1"/>
          </p:nvPr>
        </p:nvSpPr>
        <p:spPr>
          <a:xfrm>
            <a:off x="628650" y="1158240"/>
            <a:ext cx="7886700" cy="3474483"/>
          </a:xfrm>
        </p:spPr>
        <p:txBody>
          <a:bodyPr/>
          <a:lstStyle/>
          <a:p>
            <a:r>
              <a:rPr lang="en-US" sz="1800" b="0" i="0" u="none" strike="noStrike" dirty="0">
                <a:solidFill>
                  <a:srgbClr val="000000"/>
                </a:solidFill>
                <a:effectLst/>
                <a:latin typeface="Calibri" panose="020F0502020204030204" pitchFamily="34" charset="0"/>
              </a:rPr>
              <a:t>Decision Tree  is a Supervised Machine Learning algorithm considered to be one of the best and mostly used for classification problems. It can be used both for classification and regression task</a:t>
            </a:r>
          </a:p>
          <a:p>
            <a:endParaRPr lang="en-US" sz="1800" dirty="0">
              <a:solidFill>
                <a:srgbClr val="000000"/>
              </a:solidFill>
              <a:latin typeface="Calibri" panose="020F0502020204030204" pitchFamily="34" charset="0"/>
            </a:endParaRPr>
          </a:p>
          <a:p>
            <a:pPr marL="0" indent="0">
              <a:buNone/>
            </a:pPr>
            <a:endParaRPr lang="en-IN" dirty="0"/>
          </a:p>
        </p:txBody>
      </p:sp>
      <p:sp>
        <p:nvSpPr>
          <p:cNvPr id="4" name="Slide Number Placeholder 3">
            <a:extLst>
              <a:ext uri="{FF2B5EF4-FFF2-40B4-BE49-F238E27FC236}">
                <a16:creationId xmlns:a16="http://schemas.microsoft.com/office/drawing/2014/main" id="{9094F20A-D7CA-4953-99DB-B6129557B4A9}"/>
              </a:ext>
            </a:extLst>
          </p:cNvPr>
          <p:cNvSpPr>
            <a:spLocks noGrp="1"/>
          </p:cNvSpPr>
          <p:nvPr>
            <p:ph type="sldNum" sz="quarter" idx="12"/>
          </p:nvPr>
        </p:nvSpPr>
        <p:spPr/>
        <p:txBody>
          <a:bodyPr/>
          <a:lstStyle/>
          <a:p>
            <a:fld id="{A674035A-0E96-4374-A5D3-8BBD0E543AFF}" type="slidenum">
              <a:rPr lang="en-US" smtClean="0"/>
              <a:t>34</a:t>
            </a:fld>
            <a:endParaRPr lang="en-US"/>
          </a:p>
        </p:txBody>
      </p:sp>
      <p:pic>
        <p:nvPicPr>
          <p:cNvPr id="6" name="Picture 5">
            <a:extLst>
              <a:ext uri="{FF2B5EF4-FFF2-40B4-BE49-F238E27FC236}">
                <a16:creationId xmlns:a16="http://schemas.microsoft.com/office/drawing/2014/main" id="{82C7436F-C763-4587-927F-E235784F4D4E}"/>
              </a:ext>
            </a:extLst>
          </p:cNvPr>
          <p:cNvPicPr>
            <a:picLocks noChangeAspect="1"/>
          </p:cNvPicPr>
          <p:nvPr/>
        </p:nvPicPr>
        <p:blipFill>
          <a:blip r:embed="rId2"/>
          <a:stretch>
            <a:fillRect/>
          </a:stretch>
        </p:blipFill>
        <p:spPr>
          <a:xfrm>
            <a:off x="830580" y="2152412"/>
            <a:ext cx="3171825" cy="2114550"/>
          </a:xfrm>
          <a:prstGeom prst="rect">
            <a:avLst/>
          </a:prstGeom>
        </p:spPr>
      </p:pic>
      <p:sp>
        <p:nvSpPr>
          <p:cNvPr id="7" name="Rectangle 1">
            <a:extLst>
              <a:ext uri="{FF2B5EF4-FFF2-40B4-BE49-F238E27FC236}">
                <a16:creationId xmlns:a16="http://schemas.microsoft.com/office/drawing/2014/main" id="{755B3292-6CEF-4AF0-B662-F973B39A5B1A}"/>
              </a:ext>
            </a:extLst>
          </p:cNvPr>
          <p:cNvSpPr>
            <a:spLocks noChangeArrowheads="1"/>
          </p:cNvSpPr>
          <p:nvPr/>
        </p:nvSpPr>
        <p:spPr bwMode="auto">
          <a:xfrm>
            <a:off x="4246191" y="2152412"/>
            <a:ext cx="4792980" cy="21698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610B4B"/>
                </a:solidFill>
                <a:effectLst/>
                <a:latin typeface="erdana"/>
              </a:rPr>
              <a:t>Decision Tree Terminologies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00000"/>
                </a:solidFill>
                <a:effectLst/>
                <a:latin typeface="Verdana" panose="020B0604030504040204" pitchFamily="34" charset="0"/>
              </a:rPr>
              <a:t>Root Node:</a:t>
            </a:r>
            <a:r>
              <a:rPr kumimoji="0" lang="en-US" altLang="en-US" sz="1000" b="0" i="0" u="none" strike="noStrike" cap="none" normalizeH="0" baseline="0" dirty="0">
                <a:ln>
                  <a:noFill/>
                </a:ln>
                <a:solidFill>
                  <a:srgbClr val="000000"/>
                </a:solidFill>
                <a:effectLst/>
                <a:latin typeface="Verdana" panose="020B0604030504040204" pitchFamily="34" charset="0"/>
              </a:rPr>
              <a:t> Root node is from where the decision tree starts. It represents the entire dataset, which further gets divided into two or more homogeneous 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00000"/>
                </a:solidFill>
                <a:effectLst/>
                <a:latin typeface="Verdana" panose="020B0604030504040204" pitchFamily="34" charset="0"/>
              </a:rPr>
              <a:t>Leaf Node:</a:t>
            </a:r>
            <a:r>
              <a:rPr kumimoji="0" lang="en-US" altLang="en-US" sz="1000" b="0" i="0" u="none" strike="noStrike" cap="none" normalizeH="0" baseline="0" dirty="0">
                <a:ln>
                  <a:noFill/>
                </a:ln>
                <a:solidFill>
                  <a:srgbClr val="000000"/>
                </a:solidFill>
                <a:effectLst/>
                <a:latin typeface="Verdana" panose="020B0604030504040204" pitchFamily="34" charset="0"/>
              </a:rPr>
              <a:t> Leaf nodes are the final output node, and the tree cannot be segregated further after getting a leaf node.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00000"/>
                </a:solidFill>
                <a:effectLst/>
                <a:latin typeface="Verdana" panose="020B0604030504040204" pitchFamily="34" charset="0"/>
              </a:rPr>
              <a:t>Splitting:</a:t>
            </a:r>
            <a:r>
              <a:rPr kumimoji="0" lang="en-US" altLang="en-US" sz="1000" b="0" i="0" u="none" strike="noStrike" cap="none" normalizeH="0" baseline="0" dirty="0">
                <a:ln>
                  <a:noFill/>
                </a:ln>
                <a:solidFill>
                  <a:srgbClr val="000000"/>
                </a:solidFill>
                <a:effectLst/>
                <a:latin typeface="Verdana" panose="020B0604030504040204" pitchFamily="34" charset="0"/>
              </a:rPr>
              <a:t> Splitting is the process of dividing the decision node/root node into sub-nodes according to the given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00000"/>
                </a:solidFill>
                <a:effectLst/>
                <a:latin typeface="Verdana" panose="020B0604030504040204" pitchFamily="34" charset="0"/>
              </a:rPr>
              <a:t>Branch/Sub Tree:</a:t>
            </a:r>
            <a:r>
              <a:rPr kumimoji="0" lang="en-US" altLang="en-US" sz="1000" b="0" i="0" u="none" strike="noStrike" cap="none" normalizeH="0" baseline="0" dirty="0">
                <a:ln>
                  <a:noFill/>
                </a:ln>
                <a:solidFill>
                  <a:srgbClr val="000000"/>
                </a:solidFill>
                <a:effectLst/>
                <a:latin typeface="Verdana" panose="020B0604030504040204" pitchFamily="34" charset="0"/>
              </a:rPr>
              <a:t> A tree formed by splitting the tree.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00000"/>
                </a:solidFill>
                <a:effectLst/>
                <a:latin typeface="Verdana" panose="020B0604030504040204" pitchFamily="34" charset="0"/>
              </a:rPr>
              <a:t>Pruning:</a:t>
            </a:r>
            <a:r>
              <a:rPr kumimoji="0" lang="en-US" altLang="en-US" sz="1000" b="0" i="0" u="none" strike="noStrike" cap="none" normalizeH="0" baseline="0" dirty="0">
                <a:ln>
                  <a:noFill/>
                </a:ln>
                <a:solidFill>
                  <a:srgbClr val="000000"/>
                </a:solidFill>
                <a:effectLst/>
                <a:latin typeface="Verdana" panose="020B0604030504040204" pitchFamily="34" charset="0"/>
              </a:rPr>
              <a:t> Pruning is the process of removing the unwanted branches from the tree.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00000"/>
                </a:solidFill>
                <a:effectLst/>
                <a:latin typeface="Verdana" panose="020B0604030504040204" pitchFamily="34" charset="0"/>
              </a:rPr>
              <a:t>Parent/Child node:</a:t>
            </a:r>
            <a:r>
              <a:rPr kumimoji="0" lang="en-US" altLang="en-US" sz="1000" b="0" i="0" u="none" strike="noStrike" cap="none" normalizeH="0" baseline="0" dirty="0">
                <a:ln>
                  <a:noFill/>
                </a:ln>
                <a:solidFill>
                  <a:srgbClr val="000000"/>
                </a:solidFill>
                <a:effectLst/>
                <a:latin typeface="Verdana" panose="020B0604030504040204" pitchFamily="34" charset="0"/>
              </a:rPr>
              <a:t> The root node of the tree is called the parent node, and other nodes are called the child nodes.</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5623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4C73-9B5A-4A1C-A8B8-AA3627E88E03}"/>
              </a:ext>
            </a:extLst>
          </p:cNvPr>
          <p:cNvSpPr>
            <a:spLocks noGrp="1"/>
          </p:cNvSpPr>
          <p:nvPr>
            <p:ph type="title"/>
          </p:nvPr>
        </p:nvSpPr>
        <p:spPr>
          <a:xfrm>
            <a:off x="57150" y="13691"/>
            <a:ext cx="7886700" cy="994172"/>
          </a:xfrm>
        </p:spPr>
        <p:txBody>
          <a:bodyPr/>
          <a:lstStyle/>
          <a:p>
            <a:r>
              <a:rPr lang="en-US" b="1" dirty="0"/>
              <a:t>Decision Tree Example</a:t>
            </a:r>
            <a:endParaRPr lang="en-IN" b="1" dirty="0"/>
          </a:p>
        </p:txBody>
      </p:sp>
      <p:sp>
        <p:nvSpPr>
          <p:cNvPr id="3" name="Content Placeholder 2">
            <a:extLst>
              <a:ext uri="{FF2B5EF4-FFF2-40B4-BE49-F238E27FC236}">
                <a16:creationId xmlns:a16="http://schemas.microsoft.com/office/drawing/2014/main" id="{0E7DFBA8-7005-4EA9-A992-9F4C379352A0}"/>
              </a:ext>
            </a:extLst>
          </p:cNvPr>
          <p:cNvSpPr>
            <a:spLocks noGrp="1"/>
          </p:cNvSpPr>
          <p:nvPr>
            <p:ph idx="1"/>
          </p:nvPr>
        </p:nvSpPr>
        <p:spPr>
          <a:xfrm>
            <a:off x="274320" y="1234380"/>
            <a:ext cx="8347710" cy="3263504"/>
          </a:xfrm>
        </p:spPr>
        <p:txBody>
          <a:bodyPr>
            <a:normAutofit fontScale="92500" lnSpcReduction="10000"/>
          </a:bodyPr>
          <a:lstStyle/>
          <a:p>
            <a:endParaRPr lang="en-US" b="0" i="0" dirty="0">
              <a:solidFill>
                <a:srgbClr val="555555"/>
              </a:solidFill>
              <a:effectLst/>
              <a:latin typeface="Rubik"/>
            </a:endParaRPr>
          </a:p>
          <a:p>
            <a:endParaRPr lang="en-US" dirty="0">
              <a:solidFill>
                <a:srgbClr val="555555"/>
              </a:solidFill>
              <a:latin typeface="Rubik"/>
            </a:endParaRPr>
          </a:p>
          <a:p>
            <a:endParaRPr lang="en-US" b="0" i="0" dirty="0">
              <a:solidFill>
                <a:srgbClr val="555555"/>
              </a:solidFill>
              <a:effectLst/>
              <a:latin typeface="Rubik"/>
            </a:endParaRPr>
          </a:p>
          <a:p>
            <a:endParaRPr lang="en-US" dirty="0">
              <a:solidFill>
                <a:srgbClr val="555555"/>
              </a:solidFill>
              <a:latin typeface="Rubik"/>
            </a:endParaRPr>
          </a:p>
          <a:p>
            <a:endParaRPr lang="en-US" b="0" i="0" dirty="0">
              <a:solidFill>
                <a:srgbClr val="555555"/>
              </a:solidFill>
              <a:effectLst/>
              <a:latin typeface="Rubik"/>
            </a:endParaRPr>
          </a:p>
          <a:p>
            <a:endParaRPr lang="en-US" dirty="0">
              <a:solidFill>
                <a:srgbClr val="555555"/>
              </a:solidFill>
              <a:latin typeface="Rubik"/>
            </a:endParaRPr>
          </a:p>
          <a:p>
            <a:endParaRPr lang="en-US" dirty="0">
              <a:solidFill>
                <a:srgbClr val="555555"/>
              </a:solidFill>
              <a:latin typeface="Rubik"/>
            </a:endParaRPr>
          </a:p>
          <a:p>
            <a:pPr marL="0" indent="0">
              <a:buNone/>
            </a:pPr>
            <a:endParaRPr lang="en-US" dirty="0">
              <a:solidFill>
                <a:srgbClr val="555555"/>
              </a:solidFill>
              <a:latin typeface="Rubik"/>
            </a:endParaRPr>
          </a:p>
          <a:p>
            <a:pPr marL="0" indent="0">
              <a:buNone/>
            </a:pPr>
            <a:r>
              <a:rPr lang="en-US" sz="1800" b="0" i="0" dirty="0">
                <a:solidFill>
                  <a:srgbClr val="555555"/>
                </a:solidFill>
                <a:effectLst/>
                <a:latin typeface="Rubik"/>
              </a:rPr>
              <a:t>Here are 14 instances of golf playing decisions based on outlook, temperature, humidity and wind factors.</a:t>
            </a:r>
            <a:endParaRPr lang="en-IN" sz="1800" dirty="0"/>
          </a:p>
        </p:txBody>
      </p:sp>
      <p:sp>
        <p:nvSpPr>
          <p:cNvPr id="4" name="Slide Number Placeholder 3">
            <a:extLst>
              <a:ext uri="{FF2B5EF4-FFF2-40B4-BE49-F238E27FC236}">
                <a16:creationId xmlns:a16="http://schemas.microsoft.com/office/drawing/2014/main" id="{EB1431FA-394D-4749-A2DC-1A8FC87C85D7}"/>
              </a:ext>
            </a:extLst>
          </p:cNvPr>
          <p:cNvSpPr>
            <a:spLocks noGrp="1"/>
          </p:cNvSpPr>
          <p:nvPr>
            <p:ph type="sldNum" sz="quarter" idx="12"/>
          </p:nvPr>
        </p:nvSpPr>
        <p:spPr/>
        <p:txBody>
          <a:bodyPr/>
          <a:lstStyle/>
          <a:p>
            <a:fld id="{A674035A-0E96-4374-A5D3-8BBD0E543AFF}" type="slidenum">
              <a:rPr lang="en-US" smtClean="0"/>
              <a:t>35</a:t>
            </a:fld>
            <a:endParaRPr lang="en-US"/>
          </a:p>
        </p:txBody>
      </p:sp>
      <p:pic>
        <p:nvPicPr>
          <p:cNvPr id="1026" name="Picture 2">
            <a:extLst>
              <a:ext uri="{FF2B5EF4-FFF2-40B4-BE49-F238E27FC236}">
                <a16:creationId xmlns:a16="http://schemas.microsoft.com/office/drawing/2014/main" id="{425203B6-406E-483F-BA17-0C57FF016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668" y="1255811"/>
            <a:ext cx="629602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391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1EA2-82B5-4303-B38C-D19A23ECED4B}"/>
              </a:ext>
            </a:extLst>
          </p:cNvPr>
          <p:cNvSpPr>
            <a:spLocks noGrp="1"/>
          </p:cNvSpPr>
          <p:nvPr>
            <p:ph type="title"/>
          </p:nvPr>
        </p:nvSpPr>
        <p:spPr/>
        <p:txBody>
          <a:bodyPr>
            <a:normAutofit/>
          </a:bodyPr>
          <a:lstStyle/>
          <a:p>
            <a:r>
              <a:rPr lang="en-US" sz="2000" b="1" i="0" dirty="0">
                <a:effectLst/>
                <a:latin typeface="verdana" panose="020B0604030504040204" pitchFamily="34" charset="0"/>
              </a:rPr>
              <a:t>How does the Decision Tree algorithm Work?</a:t>
            </a:r>
            <a:endParaRPr lang="en-IN" sz="2000" dirty="0"/>
          </a:p>
        </p:txBody>
      </p:sp>
      <p:sp>
        <p:nvSpPr>
          <p:cNvPr id="3" name="Content Placeholder 2">
            <a:extLst>
              <a:ext uri="{FF2B5EF4-FFF2-40B4-BE49-F238E27FC236}">
                <a16:creationId xmlns:a16="http://schemas.microsoft.com/office/drawing/2014/main" id="{7A1A63E5-2D98-4A52-9D44-64676D3DB711}"/>
              </a:ext>
            </a:extLst>
          </p:cNvPr>
          <p:cNvSpPr>
            <a:spLocks noGrp="1"/>
          </p:cNvSpPr>
          <p:nvPr>
            <p:ph idx="1"/>
          </p:nvPr>
        </p:nvSpPr>
        <p:spPr/>
        <p:txBody>
          <a:bodyPr>
            <a:normAutofit/>
          </a:bodyPr>
          <a:lstStyle/>
          <a:p>
            <a:pPr algn="l">
              <a:buFont typeface="Arial" panose="020B0604020202020204" pitchFamily="34" charset="0"/>
              <a:buChar char="•"/>
            </a:pPr>
            <a:r>
              <a:rPr lang="en-US" sz="1200" b="1" dirty="0">
                <a:solidFill>
                  <a:srgbClr val="000000"/>
                </a:solidFill>
                <a:effectLst/>
                <a:latin typeface="verdana" panose="020B0604030504040204" pitchFamily="34" charset="0"/>
              </a:rPr>
              <a:t>Step-1:</a:t>
            </a:r>
            <a:r>
              <a:rPr lang="en-US" sz="1200" b="0" dirty="0">
                <a:solidFill>
                  <a:srgbClr val="000000"/>
                </a:solidFill>
                <a:effectLst/>
                <a:latin typeface="verdana" panose="020B0604030504040204" pitchFamily="34" charset="0"/>
              </a:rPr>
              <a:t> Begin the tree with the root node, says S, which contains the complete dataset.</a:t>
            </a:r>
          </a:p>
          <a:p>
            <a:pPr marL="0" indent="0" algn="l">
              <a:buNone/>
            </a:pPr>
            <a:endParaRPr lang="en-US" sz="1200" b="0" dirty="0">
              <a:solidFill>
                <a:srgbClr val="000000"/>
              </a:solidFill>
              <a:effectLst/>
              <a:latin typeface="verdana" panose="020B0604030504040204" pitchFamily="34" charset="0"/>
            </a:endParaRPr>
          </a:p>
          <a:p>
            <a:pPr algn="l">
              <a:buFont typeface="Arial" panose="020B0604020202020204" pitchFamily="34" charset="0"/>
              <a:buChar char="•"/>
            </a:pPr>
            <a:r>
              <a:rPr lang="en-US" sz="1200" b="1" dirty="0">
                <a:solidFill>
                  <a:srgbClr val="000000"/>
                </a:solidFill>
                <a:effectLst/>
                <a:latin typeface="verdana" panose="020B0604030504040204" pitchFamily="34" charset="0"/>
              </a:rPr>
              <a:t>Step-2:</a:t>
            </a:r>
            <a:r>
              <a:rPr lang="en-US" sz="1200" b="0" dirty="0">
                <a:solidFill>
                  <a:srgbClr val="000000"/>
                </a:solidFill>
                <a:effectLst/>
                <a:latin typeface="verdana" panose="020B0604030504040204" pitchFamily="34" charset="0"/>
              </a:rPr>
              <a:t> Find the best attribute in the dataset using </a:t>
            </a:r>
            <a:r>
              <a:rPr lang="en-US" sz="1200" b="1" dirty="0">
                <a:solidFill>
                  <a:srgbClr val="000000"/>
                </a:solidFill>
                <a:effectLst/>
                <a:latin typeface="verdana" panose="020B0604030504040204" pitchFamily="34" charset="0"/>
              </a:rPr>
              <a:t>Attribute Selection Measure (ASM).</a:t>
            </a:r>
          </a:p>
          <a:p>
            <a:pPr marL="0" indent="0" algn="l">
              <a:buNone/>
            </a:pPr>
            <a:endParaRPr lang="en-US" sz="1200" b="0" dirty="0">
              <a:solidFill>
                <a:srgbClr val="000000"/>
              </a:solidFill>
              <a:effectLst/>
              <a:latin typeface="verdana" panose="020B0604030504040204" pitchFamily="34" charset="0"/>
            </a:endParaRPr>
          </a:p>
          <a:p>
            <a:pPr algn="l">
              <a:buFont typeface="Arial" panose="020B0604020202020204" pitchFamily="34" charset="0"/>
              <a:buChar char="•"/>
            </a:pPr>
            <a:r>
              <a:rPr lang="en-US" sz="1200" b="1" dirty="0">
                <a:solidFill>
                  <a:srgbClr val="000000"/>
                </a:solidFill>
                <a:effectLst/>
                <a:latin typeface="verdana" panose="020B0604030504040204" pitchFamily="34" charset="0"/>
              </a:rPr>
              <a:t>Step-3:</a:t>
            </a:r>
            <a:r>
              <a:rPr lang="en-US" sz="1200" b="0" dirty="0">
                <a:solidFill>
                  <a:srgbClr val="000000"/>
                </a:solidFill>
                <a:effectLst/>
                <a:latin typeface="verdana" panose="020B0604030504040204" pitchFamily="34" charset="0"/>
              </a:rPr>
              <a:t> Divide the S into subsets that contains possible values for the best attributes.</a:t>
            </a:r>
          </a:p>
          <a:p>
            <a:pPr marL="0" indent="0" algn="l">
              <a:buNone/>
            </a:pPr>
            <a:endParaRPr lang="en-US" sz="1200" b="0" dirty="0">
              <a:solidFill>
                <a:srgbClr val="000000"/>
              </a:solidFill>
              <a:effectLst/>
              <a:latin typeface="verdana" panose="020B0604030504040204" pitchFamily="34" charset="0"/>
            </a:endParaRPr>
          </a:p>
          <a:p>
            <a:pPr algn="l">
              <a:buFont typeface="Arial" panose="020B0604020202020204" pitchFamily="34" charset="0"/>
              <a:buChar char="•"/>
            </a:pPr>
            <a:r>
              <a:rPr lang="en-US" sz="1200" b="1" dirty="0">
                <a:solidFill>
                  <a:srgbClr val="000000"/>
                </a:solidFill>
                <a:effectLst/>
                <a:latin typeface="verdana" panose="020B0604030504040204" pitchFamily="34" charset="0"/>
              </a:rPr>
              <a:t>Step-4:</a:t>
            </a:r>
            <a:r>
              <a:rPr lang="en-US" sz="1200" b="0" dirty="0">
                <a:solidFill>
                  <a:srgbClr val="000000"/>
                </a:solidFill>
                <a:effectLst/>
                <a:latin typeface="verdana" panose="020B0604030504040204" pitchFamily="34" charset="0"/>
              </a:rPr>
              <a:t> Generate the decision tree node, which contains the best attribute.</a:t>
            </a:r>
          </a:p>
          <a:p>
            <a:pPr marL="0" indent="0" algn="l">
              <a:buNone/>
            </a:pPr>
            <a:endParaRPr lang="en-US" sz="1200" b="0" dirty="0">
              <a:solidFill>
                <a:srgbClr val="000000"/>
              </a:solidFill>
              <a:effectLst/>
              <a:latin typeface="verdana" panose="020B0604030504040204" pitchFamily="34" charset="0"/>
            </a:endParaRPr>
          </a:p>
          <a:p>
            <a:pPr algn="l">
              <a:buFont typeface="Arial" panose="020B0604020202020204" pitchFamily="34" charset="0"/>
              <a:buChar char="•"/>
            </a:pPr>
            <a:r>
              <a:rPr lang="en-US" sz="1200" b="1" dirty="0">
                <a:solidFill>
                  <a:srgbClr val="000000"/>
                </a:solidFill>
                <a:effectLst/>
                <a:latin typeface="verdana" panose="020B0604030504040204" pitchFamily="34" charset="0"/>
              </a:rPr>
              <a:t>Step-5:</a:t>
            </a:r>
            <a:r>
              <a:rPr lang="en-US" sz="1200" b="0" dirty="0">
                <a:solidFill>
                  <a:srgbClr val="000000"/>
                </a:solidFill>
                <a:effectLst/>
                <a:latin typeface="verdana" panose="020B0604030504040204" pitchFamily="34" charset="0"/>
              </a:rPr>
              <a:t> Recursively make new decision trees using the subsets of the dataset created in step -3. Continue this process until a stage is reached where you cannot further classify the nodes and called the final node as a leaf node.</a:t>
            </a:r>
          </a:p>
          <a:p>
            <a:endParaRPr lang="en-IN" sz="1200" dirty="0"/>
          </a:p>
        </p:txBody>
      </p:sp>
      <p:sp>
        <p:nvSpPr>
          <p:cNvPr id="4" name="Slide Number Placeholder 3">
            <a:extLst>
              <a:ext uri="{FF2B5EF4-FFF2-40B4-BE49-F238E27FC236}">
                <a16:creationId xmlns:a16="http://schemas.microsoft.com/office/drawing/2014/main" id="{E2D77030-B88D-4DC9-98A2-16241374D991}"/>
              </a:ext>
            </a:extLst>
          </p:cNvPr>
          <p:cNvSpPr>
            <a:spLocks noGrp="1"/>
          </p:cNvSpPr>
          <p:nvPr>
            <p:ph type="sldNum" sz="quarter" idx="12"/>
          </p:nvPr>
        </p:nvSpPr>
        <p:spPr/>
        <p:txBody>
          <a:bodyPr/>
          <a:lstStyle/>
          <a:p>
            <a:fld id="{A674035A-0E96-4374-A5D3-8BBD0E543AFF}" type="slidenum">
              <a:rPr lang="en-US" smtClean="0"/>
              <a:t>36</a:t>
            </a:fld>
            <a:endParaRPr lang="en-US"/>
          </a:p>
        </p:txBody>
      </p:sp>
    </p:spTree>
    <p:extLst>
      <p:ext uri="{BB962C8B-B14F-4D97-AF65-F5344CB8AC3E}">
        <p14:creationId xmlns:p14="http://schemas.microsoft.com/office/powerpoint/2010/main" val="1751760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5AB89F-765F-46A2-8FF7-8479FBFED4FC}"/>
              </a:ext>
            </a:extLst>
          </p:cNvPr>
          <p:cNvSpPr>
            <a:spLocks noGrp="1"/>
          </p:cNvSpPr>
          <p:nvPr>
            <p:ph idx="1"/>
          </p:nvPr>
        </p:nvSpPr>
        <p:spPr>
          <a:xfrm>
            <a:off x="266700" y="251460"/>
            <a:ext cx="8625840" cy="4381263"/>
          </a:xfrm>
        </p:spPr>
        <p:txBody>
          <a:bodyPr/>
          <a:lstStyle/>
          <a:p>
            <a:pPr algn="l"/>
            <a:r>
              <a:rPr lang="en-US" sz="1400" b="1" i="0" dirty="0">
                <a:solidFill>
                  <a:srgbClr val="555555"/>
                </a:solidFill>
                <a:effectLst/>
                <a:latin typeface="Libre Baskerville"/>
              </a:rPr>
              <a:t>Gini index</a:t>
            </a:r>
          </a:p>
          <a:p>
            <a:pPr algn="l"/>
            <a:r>
              <a:rPr lang="en-US" sz="1400" b="0" i="0" dirty="0">
                <a:solidFill>
                  <a:srgbClr val="555555"/>
                </a:solidFill>
                <a:effectLst/>
                <a:latin typeface="Rubik"/>
              </a:rPr>
              <a:t>Gini index is a attribute selection measure. It stores sum of squared probabilities of each class. We can formulate it as illustrated below.</a:t>
            </a:r>
          </a:p>
          <a:p>
            <a:pPr algn="ctr"/>
            <a:r>
              <a:rPr lang="en-US" sz="1400" b="1" i="0" dirty="0">
                <a:solidFill>
                  <a:srgbClr val="555555"/>
                </a:solidFill>
                <a:effectLst/>
                <a:latin typeface="Rubik"/>
              </a:rPr>
              <a:t>Gini = 1 – Σ (Pi)</a:t>
            </a:r>
            <a:r>
              <a:rPr lang="en-US" sz="1400" b="1" i="0" baseline="30000" dirty="0">
                <a:solidFill>
                  <a:srgbClr val="555555"/>
                </a:solidFill>
                <a:effectLst/>
                <a:latin typeface="Rubik"/>
              </a:rPr>
              <a:t>2</a:t>
            </a:r>
            <a:r>
              <a:rPr lang="en-US" sz="1400" b="1" i="0" dirty="0">
                <a:solidFill>
                  <a:srgbClr val="555555"/>
                </a:solidFill>
                <a:effectLst/>
                <a:latin typeface="Rubik"/>
              </a:rPr>
              <a:t> for </a:t>
            </a:r>
            <a:r>
              <a:rPr lang="en-US" sz="1400" b="1" i="0" dirty="0" err="1">
                <a:solidFill>
                  <a:srgbClr val="555555"/>
                </a:solidFill>
                <a:effectLst/>
                <a:latin typeface="Rubik"/>
              </a:rPr>
              <a:t>i</a:t>
            </a:r>
            <a:r>
              <a:rPr lang="en-US" sz="1400" b="1" i="0" dirty="0">
                <a:solidFill>
                  <a:srgbClr val="555555"/>
                </a:solidFill>
                <a:effectLst/>
                <a:latin typeface="Rubik"/>
              </a:rPr>
              <a:t>=1 to number of classes</a:t>
            </a:r>
          </a:p>
          <a:p>
            <a:pPr marL="0" indent="0">
              <a:buNone/>
            </a:pPr>
            <a:endParaRPr lang="en-IN" dirty="0"/>
          </a:p>
        </p:txBody>
      </p:sp>
      <p:sp>
        <p:nvSpPr>
          <p:cNvPr id="4" name="Slide Number Placeholder 3">
            <a:extLst>
              <a:ext uri="{FF2B5EF4-FFF2-40B4-BE49-F238E27FC236}">
                <a16:creationId xmlns:a16="http://schemas.microsoft.com/office/drawing/2014/main" id="{A0C5D5E3-796D-4459-907F-F118DAFE94F3}"/>
              </a:ext>
            </a:extLst>
          </p:cNvPr>
          <p:cNvSpPr>
            <a:spLocks noGrp="1"/>
          </p:cNvSpPr>
          <p:nvPr>
            <p:ph type="sldNum" sz="quarter" idx="12"/>
          </p:nvPr>
        </p:nvSpPr>
        <p:spPr/>
        <p:txBody>
          <a:bodyPr/>
          <a:lstStyle/>
          <a:p>
            <a:fld id="{A674035A-0E96-4374-A5D3-8BBD0E543AFF}" type="slidenum">
              <a:rPr lang="en-US" smtClean="0"/>
              <a:t>37</a:t>
            </a:fld>
            <a:endParaRPr lang="en-US"/>
          </a:p>
        </p:txBody>
      </p:sp>
      <p:pic>
        <p:nvPicPr>
          <p:cNvPr id="8" name="Picture 7">
            <a:extLst>
              <a:ext uri="{FF2B5EF4-FFF2-40B4-BE49-F238E27FC236}">
                <a16:creationId xmlns:a16="http://schemas.microsoft.com/office/drawing/2014/main" id="{A249390C-9EA5-476D-96D9-8102C2AC8FEA}"/>
              </a:ext>
            </a:extLst>
          </p:cNvPr>
          <p:cNvPicPr>
            <a:picLocks noChangeAspect="1"/>
          </p:cNvPicPr>
          <p:nvPr/>
        </p:nvPicPr>
        <p:blipFill rotWithShape="1">
          <a:blip r:embed="rId2"/>
          <a:srcRect l="25167" t="30361" r="4500" b="8445"/>
          <a:stretch/>
        </p:blipFill>
        <p:spPr>
          <a:xfrm>
            <a:off x="335280" y="2095500"/>
            <a:ext cx="6614160" cy="2537223"/>
          </a:xfrm>
          <a:prstGeom prst="rect">
            <a:avLst/>
          </a:prstGeom>
        </p:spPr>
      </p:pic>
    </p:spTree>
    <p:extLst>
      <p:ext uri="{BB962C8B-B14F-4D97-AF65-F5344CB8AC3E}">
        <p14:creationId xmlns:p14="http://schemas.microsoft.com/office/powerpoint/2010/main" val="661040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408C9E9-5EC2-4D5A-849D-B9FFD021A783}"/>
              </a:ext>
            </a:extLst>
          </p:cNvPr>
          <p:cNvPicPr>
            <a:picLocks noGrp="1" noChangeAspect="1"/>
          </p:cNvPicPr>
          <p:nvPr>
            <p:ph idx="1"/>
          </p:nvPr>
        </p:nvPicPr>
        <p:blipFill rotWithShape="1">
          <a:blip r:embed="rId2"/>
          <a:srcRect l="20592" t="14908" r="3105" b="7231"/>
          <a:stretch/>
        </p:blipFill>
        <p:spPr>
          <a:xfrm>
            <a:off x="91440" y="358140"/>
            <a:ext cx="7208520" cy="4198620"/>
          </a:xfrm>
        </p:spPr>
      </p:pic>
      <p:sp>
        <p:nvSpPr>
          <p:cNvPr id="4" name="Slide Number Placeholder 3">
            <a:extLst>
              <a:ext uri="{FF2B5EF4-FFF2-40B4-BE49-F238E27FC236}">
                <a16:creationId xmlns:a16="http://schemas.microsoft.com/office/drawing/2014/main" id="{A855B78D-85A7-417C-9479-68CE8629B5CA}"/>
              </a:ext>
            </a:extLst>
          </p:cNvPr>
          <p:cNvSpPr>
            <a:spLocks noGrp="1"/>
          </p:cNvSpPr>
          <p:nvPr>
            <p:ph type="sldNum" sz="quarter" idx="12"/>
          </p:nvPr>
        </p:nvSpPr>
        <p:spPr/>
        <p:txBody>
          <a:bodyPr/>
          <a:lstStyle/>
          <a:p>
            <a:fld id="{A674035A-0E96-4374-A5D3-8BBD0E543AFF}" type="slidenum">
              <a:rPr lang="en-US" smtClean="0"/>
              <a:t>38</a:t>
            </a:fld>
            <a:endParaRPr lang="en-US"/>
          </a:p>
        </p:txBody>
      </p:sp>
    </p:spTree>
    <p:extLst>
      <p:ext uri="{BB962C8B-B14F-4D97-AF65-F5344CB8AC3E}">
        <p14:creationId xmlns:p14="http://schemas.microsoft.com/office/powerpoint/2010/main" val="2981545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D333317-CF59-46CC-A8FD-ECA507E34C03}"/>
              </a:ext>
            </a:extLst>
          </p:cNvPr>
          <p:cNvPicPr>
            <a:picLocks noGrp="1" noChangeAspect="1"/>
          </p:cNvPicPr>
          <p:nvPr>
            <p:ph idx="1"/>
          </p:nvPr>
        </p:nvPicPr>
        <p:blipFill rotWithShape="1">
          <a:blip r:embed="rId2"/>
          <a:srcRect l="18363" t="22856" r="3632" b="12640"/>
          <a:stretch/>
        </p:blipFill>
        <p:spPr>
          <a:xfrm>
            <a:off x="0" y="582453"/>
            <a:ext cx="7987229" cy="3715227"/>
          </a:xfrm>
        </p:spPr>
      </p:pic>
      <p:sp>
        <p:nvSpPr>
          <p:cNvPr id="4" name="Slide Number Placeholder 3">
            <a:extLst>
              <a:ext uri="{FF2B5EF4-FFF2-40B4-BE49-F238E27FC236}">
                <a16:creationId xmlns:a16="http://schemas.microsoft.com/office/drawing/2014/main" id="{D7900472-1967-42E6-836E-5ADD2F8A9A25}"/>
              </a:ext>
            </a:extLst>
          </p:cNvPr>
          <p:cNvSpPr>
            <a:spLocks noGrp="1"/>
          </p:cNvSpPr>
          <p:nvPr>
            <p:ph type="sldNum" sz="quarter" idx="12"/>
          </p:nvPr>
        </p:nvSpPr>
        <p:spPr/>
        <p:txBody>
          <a:bodyPr/>
          <a:lstStyle/>
          <a:p>
            <a:fld id="{A674035A-0E96-4374-A5D3-8BBD0E543AFF}" type="slidenum">
              <a:rPr lang="en-US" smtClean="0"/>
              <a:t>39</a:t>
            </a:fld>
            <a:endParaRPr lang="en-US"/>
          </a:p>
        </p:txBody>
      </p:sp>
    </p:spTree>
    <p:extLst>
      <p:ext uri="{BB962C8B-B14F-4D97-AF65-F5344CB8AC3E}">
        <p14:creationId xmlns:p14="http://schemas.microsoft.com/office/powerpoint/2010/main" val="3506214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0525" y="1793875"/>
            <a:ext cx="8222100" cy="933600"/>
          </a:xfrm>
        </p:spPr>
        <p:txBody>
          <a:bodyPr/>
          <a:lstStyle/>
          <a:p>
            <a:r>
              <a:rPr lang="en-US" dirty="0"/>
              <a:t>Machine Learning Process</a:t>
            </a:r>
          </a:p>
        </p:txBody>
      </p:sp>
      <p:sp>
        <p:nvSpPr>
          <p:cNvPr id="3" name="Subtitle 2"/>
          <p:cNvSpPr>
            <a:spLocks noGrp="1"/>
          </p:cNvSpPr>
          <p:nvPr>
            <p:ph type="subTitle" idx="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2158879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DB15AD1-B161-4AD4-8143-6D79EE2FCA02}"/>
              </a:ext>
            </a:extLst>
          </p:cNvPr>
          <p:cNvPicPr>
            <a:picLocks noGrp="1" noChangeAspect="1"/>
          </p:cNvPicPr>
          <p:nvPr>
            <p:ph idx="1"/>
          </p:nvPr>
        </p:nvPicPr>
        <p:blipFill rotWithShape="1">
          <a:blip r:embed="rId2"/>
          <a:srcRect l="26129" t="29776" r="3010" b="15717"/>
          <a:stretch/>
        </p:blipFill>
        <p:spPr>
          <a:xfrm>
            <a:off x="0" y="365759"/>
            <a:ext cx="5829300" cy="2522221"/>
          </a:xfrm>
        </p:spPr>
      </p:pic>
      <p:sp>
        <p:nvSpPr>
          <p:cNvPr id="4" name="Slide Number Placeholder 3">
            <a:extLst>
              <a:ext uri="{FF2B5EF4-FFF2-40B4-BE49-F238E27FC236}">
                <a16:creationId xmlns:a16="http://schemas.microsoft.com/office/drawing/2014/main" id="{26E3AE22-1823-4AD1-A5A2-F95BBB3794C2}"/>
              </a:ext>
            </a:extLst>
          </p:cNvPr>
          <p:cNvSpPr>
            <a:spLocks noGrp="1"/>
          </p:cNvSpPr>
          <p:nvPr>
            <p:ph type="sldNum" sz="quarter" idx="12"/>
          </p:nvPr>
        </p:nvSpPr>
        <p:spPr/>
        <p:txBody>
          <a:bodyPr/>
          <a:lstStyle/>
          <a:p>
            <a:fld id="{A674035A-0E96-4374-A5D3-8BBD0E543AFF}" type="slidenum">
              <a:rPr lang="en-US" smtClean="0"/>
              <a:t>40</a:t>
            </a:fld>
            <a:endParaRPr lang="en-US"/>
          </a:p>
        </p:txBody>
      </p:sp>
      <p:pic>
        <p:nvPicPr>
          <p:cNvPr id="8" name="Picture 7">
            <a:extLst>
              <a:ext uri="{FF2B5EF4-FFF2-40B4-BE49-F238E27FC236}">
                <a16:creationId xmlns:a16="http://schemas.microsoft.com/office/drawing/2014/main" id="{40640D04-F50E-4F27-BA6A-721844D63B7E}"/>
              </a:ext>
            </a:extLst>
          </p:cNvPr>
          <p:cNvPicPr>
            <a:picLocks noChangeAspect="1"/>
          </p:cNvPicPr>
          <p:nvPr/>
        </p:nvPicPr>
        <p:blipFill rotWithShape="1">
          <a:blip r:embed="rId3"/>
          <a:srcRect l="30083" t="23112" r="3417" b="15555"/>
          <a:stretch/>
        </p:blipFill>
        <p:spPr>
          <a:xfrm>
            <a:off x="4297680" y="2292742"/>
            <a:ext cx="4480560" cy="2324501"/>
          </a:xfrm>
          <a:prstGeom prst="rect">
            <a:avLst/>
          </a:prstGeom>
        </p:spPr>
      </p:pic>
    </p:spTree>
    <p:extLst>
      <p:ext uri="{BB962C8B-B14F-4D97-AF65-F5344CB8AC3E}">
        <p14:creationId xmlns:p14="http://schemas.microsoft.com/office/powerpoint/2010/main" val="3774961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35D8F7-AD8D-4A11-BB0A-E4C16AC02632}"/>
              </a:ext>
            </a:extLst>
          </p:cNvPr>
          <p:cNvPicPr>
            <a:picLocks noGrp="1" noChangeAspect="1"/>
          </p:cNvPicPr>
          <p:nvPr>
            <p:ph idx="1"/>
          </p:nvPr>
        </p:nvPicPr>
        <p:blipFill rotWithShape="1">
          <a:blip r:embed="rId2"/>
          <a:srcRect l="29982" t="19784" r="4746" b="10488"/>
          <a:stretch/>
        </p:blipFill>
        <p:spPr>
          <a:xfrm>
            <a:off x="60960" y="335279"/>
            <a:ext cx="5135880" cy="3086101"/>
          </a:xfrm>
        </p:spPr>
      </p:pic>
      <p:sp>
        <p:nvSpPr>
          <p:cNvPr id="4" name="Slide Number Placeholder 3">
            <a:extLst>
              <a:ext uri="{FF2B5EF4-FFF2-40B4-BE49-F238E27FC236}">
                <a16:creationId xmlns:a16="http://schemas.microsoft.com/office/drawing/2014/main" id="{16C9B04D-9B0A-495D-A166-292DBBCDE96F}"/>
              </a:ext>
            </a:extLst>
          </p:cNvPr>
          <p:cNvSpPr>
            <a:spLocks noGrp="1"/>
          </p:cNvSpPr>
          <p:nvPr>
            <p:ph type="sldNum" sz="quarter" idx="12"/>
          </p:nvPr>
        </p:nvSpPr>
        <p:spPr/>
        <p:txBody>
          <a:bodyPr/>
          <a:lstStyle/>
          <a:p>
            <a:fld id="{A674035A-0E96-4374-A5D3-8BBD0E543AFF}" type="slidenum">
              <a:rPr lang="en-US" smtClean="0"/>
              <a:t>41</a:t>
            </a:fld>
            <a:endParaRPr lang="en-US"/>
          </a:p>
        </p:txBody>
      </p:sp>
      <p:pic>
        <p:nvPicPr>
          <p:cNvPr id="8" name="Picture 7">
            <a:extLst>
              <a:ext uri="{FF2B5EF4-FFF2-40B4-BE49-F238E27FC236}">
                <a16:creationId xmlns:a16="http://schemas.microsoft.com/office/drawing/2014/main" id="{298EAE85-4FAD-478A-870B-3CB26F1B6C4D}"/>
              </a:ext>
            </a:extLst>
          </p:cNvPr>
          <p:cNvPicPr>
            <a:picLocks noChangeAspect="1"/>
          </p:cNvPicPr>
          <p:nvPr/>
        </p:nvPicPr>
        <p:blipFill rotWithShape="1">
          <a:blip r:embed="rId3"/>
          <a:srcRect l="31917" t="24889" r="4166" b="28889"/>
          <a:stretch/>
        </p:blipFill>
        <p:spPr>
          <a:xfrm>
            <a:off x="4259580" y="2766060"/>
            <a:ext cx="4739640" cy="2377440"/>
          </a:xfrm>
          <a:prstGeom prst="rect">
            <a:avLst/>
          </a:prstGeom>
        </p:spPr>
      </p:pic>
    </p:spTree>
    <p:extLst>
      <p:ext uri="{BB962C8B-B14F-4D97-AF65-F5344CB8AC3E}">
        <p14:creationId xmlns:p14="http://schemas.microsoft.com/office/powerpoint/2010/main" val="3582733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9968F-CBBC-4965-8D13-668BC0069D87}"/>
              </a:ext>
            </a:extLst>
          </p:cNvPr>
          <p:cNvSpPr>
            <a:spLocks noGrp="1"/>
          </p:cNvSpPr>
          <p:nvPr>
            <p:ph type="title"/>
          </p:nvPr>
        </p:nvSpPr>
        <p:spPr/>
        <p:txBody>
          <a:bodyPr>
            <a:noAutofit/>
          </a:bodyPr>
          <a:lstStyle/>
          <a:p>
            <a:r>
              <a:rPr lang="en-US" sz="1600" b="0" i="0" dirty="0">
                <a:solidFill>
                  <a:srgbClr val="555555"/>
                </a:solidFill>
                <a:effectLst/>
                <a:latin typeface="Rubik"/>
              </a:rPr>
              <a:t>We will apply same principles to those sub datasets in the following steps.</a:t>
            </a:r>
            <a:br>
              <a:rPr lang="en-US" sz="1600" b="0" i="0" dirty="0">
                <a:solidFill>
                  <a:srgbClr val="555555"/>
                </a:solidFill>
                <a:effectLst/>
                <a:latin typeface="Rubik"/>
              </a:rPr>
            </a:br>
            <a:r>
              <a:rPr lang="en-US" sz="1600" b="0" i="0" dirty="0">
                <a:solidFill>
                  <a:srgbClr val="555555"/>
                </a:solidFill>
                <a:effectLst/>
                <a:latin typeface="Rubik"/>
              </a:rPr>
              <a:t>Focus on the sub dataset for sunny outlook. We need to find the </a:t>
            </a:r>
            <a:r>
              <a:rPr lang="en-US" sz="1600" b="0" i="0" dirty="0" err="1">
                <a:solidFill>
                  <a:srgbClr val="555555"/>
                </a:solidFill>
                <a:effectLst/>
                <a:latin typeface="Rubik"/>
              </a:rPr>
              <a:t>gini</a:t>
            </a:r>
            <a:r>
              <a:rPr lang="en-US" sz="1600" b="0" i="0" dirty="0">
                <a:solidFill>
                  <a:srgbClr val="555555"/>
                </a:solidFill>
                <a:effectLst/>
                <a:latin typeface="Rubik"/>
              </a:rPr>
              <a:t> index scores for temperature, humidity and wind features respectively.</a:t>
            </a:r>
            <a:br>
              <a:rPr lang="en-US" sz="1600" b="0" i="0" dirty="0">
                <a:solidFill>
                  <a:srgbClr val="555555"/>
                </a:solidFill>
                <a:effectLst/>
                <a:latin typeface="Rubik"/>
              </a:rPr>
            </a:br>
            <a:endParaRPr lang="en-IN" sz="1600" dirty="0"/>
          </a:p>
        </p:txBody>
      </p:sp>
      <p:sp>
        <p:nvSpPr>
          <p:cNvPr id="4" name="Slide Number Placeholder 3">
            <a:extLst>
              <a:ext uri="{FF2B5EF4-FFF2-40B4-BE49-F238E27FC236}">
                <a16:creationId xmlns:a16="http://schemas.microsoft.com/office/drawing/2014/main" id="{F048D961-55AA-4A20-BBA8-25EC034F11D8}"/>
              </a:ext>
            </a:extLst>
          </p:cNvPr>
          <p:cNvSpPr>
            <a:spLocks noGrp="1"/>
          </p:cNvSpPr>
          <p:nvPr>
            <p:ph type="sldNum" sz="quarter" idx="12"/>
          </p:nvPr>
        </p:nvSpPr>
        <p:spPr/>
        <p:txBody>
          <a:bodyPr/>
          <a:lstStyle/>
          <a:p>
            <a:fld id="{A674035A-0E96-4374-A5D3-8BBD0E543AFF}" type="slidenum">
              <a:rPr lang="en-US" smtClean="0"/>
              <a:t>42</a:t>
            </a:fld>
            <a:endParaRPr lang="en-US"/>
          </a:p>
        </p:txBody>
      </p:sp>
      <p:pic>
        <p:nvPicPr>
          <p:cNvPr id="10" name="Content Placeholder 9">
            <a:extLst>
              <a:ext uri="{FF2B5EF4-FFF2-40B4-BE49-F238E27FC236}">
                <a16:creationId xmlns:a16="http://schemas.microsoft.com/office/drawing/2014/main" id="{CC083DA4-0DD4-4889-BA78-139FAB418C38}"/>
              </a:ext>
            </a:extLst>
          </p:cNvPr>
          <p:cNvPicPr>
            <a:picLocks noGrp="1" noChangeAspect="1"/>
          </p:cNvPicPr>
          <p:nvPr>
            <p:ph idx="1"/>
          </p:nvPr>
        </p:nvPicPr>
        <p:blipFill rotWithShape="1">
          <a:blip r:embed="rId2"/>
          <a:srcRect l="30686" t="31314" r="3883" b="25708"/>
          <a:stretch/>
        </p:blipFill>
        <p:spPr>
          <a:xfrm>
            <a:off x="457200" y="1230392"/>
            <a:ext cx="3794760" cy="1402080"/>
          </a:xfrm>
        </p:spPr>
      </p:pic>
      <p:pic>
        <p:nvPicPr>
          <p:cNvPr id="12" name="Picture 11">
            <a:extLst>
              <a:ext uri="{FF2B5EF4-FFF2-40B4-BE49-F238E27FC236}">
                <a16:creationId xmlns:a16="http://schemas.microsoft.com/office/drawing/2014/main" id="{26D743F1-3C7D-41D4-B964-856AF78C7CA3}"/>
              </a:ext>
            </a:extLst>
          </p:cNvPr>
          <p:cNvPicPr>
            <a:picLocks noChangeAspect="1"/>
          </p:cNvPicPr>
          <p:nvPr/>
        </p:nvPicPr>
        <p:blipFill rotWithShape="1">
          <a:blip r:embed="rId3"/>
          <a:srcRect l="31084" t="33630" r="3666" b="7315"/>
          <a:stretch/>
        </p:blipFill>
        <p:spPr>
          <a:xfrm>
            <a:off x="4107180" y="1113710"/>
            <a:ext cx="4754880" cy="3037523"/>
          </a:xfrm>
          <a:prstGeom prst="rect">
            <a:avLst/>
          </a:prstGeom>
        </p:spPr>
      </p:pic>
    </p:spTree>
    <p:extLst>
      <p:ext uri="{BB962C8B-B14F-4D97-AF65-F5344CB8AC3E}">
        <p14:creationId xmlns:p14="http://schemas.microsoft.com/office/powerpoint/2010/main" val="3415130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5D67BB7-AB39-4F69-98D2-C6E003643CC2}"/>
              </a:ext>
            </a:extLst>
          </p:cNvPr>
          <p:cNvPicPr>
            <a:picLocks noGrp="1" noChangeAspect="1"/>
          </p:cNvPicPr>
          <p:nvPr>
            <p:ph idx="1"/>
          </p:nvPr>
        </p:nvPicPr>
        <p:blipFill rotWithShape="1">
          <a:blip r:embed="rId2"/>
          <a:srcRect l="35135" t="14516" r="12012" b="9313"/>
          <a:stretch/>
        </p:blipFill>
        <p:spPr>
          <a:xfrm>
            <a:off x="723899" y="209010"/>
            <a:ext cx="6507481" cy="4695175"/>
          </a:xfrm>
        </p:spPr>
      </p:pic>
      <p:sp>
        <p:nvSpPr>
          <p:cNvPr id="4" name="Slide Number Placeholder 3">
            <a:extLst>
              <a:ext uri="{FF2B5EF4-FFF2-40B4-BE49-F238E27FC236}">
                <a16:creationId xmlns:a16="http://schemas.microsoft.com/office/drawing/2014/main" id="{33D42D6B-CEFA-4959-BFC3-FEBD359A729D}"/>
              </a:ext>
            </a:extLst>
          </p:cNvPr>
          <p:cNvSpPr>
            <a:spLocks noGrp="1"/>
          </p:cNvSpPr>
          <p:nvPr>
            <p:ph type="sldNum" sz="quarter" idx="12"/>
          </p:nvPr>
        </p:nvSpPr>
        <p:spPr/>
        <p:txBody>
          <a:bodyPr/>
          <a:lstStyle/>
          <a:p>
            <a:fld id="{A674035A-0E96-4374-A5D3-8BBD0E543AFF}" type="slidenum">
              <a:rPr lang="en-US" smtClean="0"/>
              <a:t>43</a:t>
            </a:fld>
            <a:endParaRPr lang="en-US"/>
          </a:p>
        </p:txBody>
      </p:sp>
    </p:spTree>
    <p:extLst>
      <p:ext uri="{BB962C8B-B14F-4D97-AF65-F5344CB8AC3E}">
        <p14:creationId xmlns:p14="http://schemas.microsoft.com/office/powerpoint/2010/main" val="880936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044970B-E419-4133-A804-1C193F94B310}"/>
              </a:ext>
            </a:extLst>
          </p:cNvPr>
          <p:cNvPicPr>
            <a:picLocks noGrp="1" noChangeAspect="1"/>
          </p:cNvPicPr>
          <p:nvPr>
            <p:ph idx="1"/>
          </p:nvPr>
        </p:nvPicPr>
        <p:blipFill rotWithShape="1">
          <a:blip r:embed="rId2"/>
          <a:srcRect l="29710" t="22984" r="9536" b="6885"/>
          <a:stretch/>
        </p:blipFill>
        <p:spPr>
          <a:xfrm>
            <a:off x="114299" y="1490426"/>
            <a:ext cx="4975861" cy="3413759"/>
          </a:xfrm>
        </p:spPr>
      </p:pic>
      <p:sp>
        <p:nvSpPr>
          <p:cNvPr id="4" name="Slide Number Placeholder 3">
            <a:extLst>
              <a:ext uri="{FF2B5EF4-FFF2-40B4-BE49-F238E27FC236}">
                <a16:creationId xmlns:a16="http://schemas.microsoft.com/office/drawing/2014/main" id="{49B6F2DE-E148-4DFA-95E8-44CE7B2F0C44}"/>
              </a:ext>
            </a:extLst>
          </p:cNvPr>
          <p:cNvSpPr>
            <a:spLocks noGrp="1"/>
          </p:cNvSpPr>
          <p:nvPr>
            <p:ph type="sldNum" sz="quarter" idx="12"/>
          </p:nvPr>
        </p:nvSpPr>
        <p:spPr/>
        <p:txBody>
          <a:bodyPr/>
          <a:lstStyle/>
          <a:p>
            <a:fld id="{A674035A-0E96-4374-A5D3-8BBD0E543AFF}" type="slidenum">
              <a:rPr lang="en-US" smtClean="0"/>
              <a:t>44</a:t>
            </a:fld>
            <a:endParaRPr lang="en-US"/>
          </a:p>
        </p:txBody>
      </p:sp>
      <p:sp>
        <p:nvSpPr>
          <p:cNvPr id="8" name="TextBox 7">
            <a:extLst>
              <a:ext uri="{FF2B5EF4-FFF2-40B4-BE49-F238E27FC236}">
                <a16:creationId xmlns:a16="http://schemas.microsoft.com/office/drawing/2014/main" id="{E562D13D-5834-4699-9639-360103F0FB8B}"/>
              </a:ext>
            </a:extLst>
          </p:cNvPr>
          <p:cNvSpPr txBox="1"/>
          <p:nvPr/>
        </p:nvSpPr>
        <p:spPr>
          <a:xfrm>
            <a:off x="316229" y="239315"/>
            <a:ext cx="4572000" cy="1384995"/>
          </a:xfrm>
          <a:prstGeom prst="rect">
            <a:avLst/>
          </a:prstGeom>
          <a:noFill/>
        </p:spPr>
        <p:txBody>
          <a:bodyPr wrap="square">
            <a:spAutoFit/>
          </a:bodyPr>
          <a:lstStyle/>
          <a:p>
            <a:pPr algn="l"/>
            <a:r>
              <a:rPr lang="en-US" sz="1200" b="1" i="0" dirty="0">
                <a:solidFill>
                  <a:srgbClr val="555555"/>
                </a:solidFill>
                <a:effectLst/>
                <a:latin typeface="Libre Baskerville"/>
              </a:rPr>
              <a:t>Decision for sunny outlook</a:t>
            </a:r>
          </a:p>
          <a:p>
            <a:pPr algn="l"/>
            <a:endParaRPr lang="en-US" sz="1200" b="1" i="0" dirty="0">
              <a:solidFill>
                <a:srgbClr val="555555"/>
              </a:solidFill>
              <a:effectLst/>
              <a:latin typeface="Libre Baskerville"/>
            </a:endParaRPr>
          </a:p>
          <a:p>
            <a:pPr algn="l"/>
            <a:r>
              <a:rPr lang="en-US" sz="1200" b="0" i="0" dirty="0">
                <a:solidFill>
                  <a:srgbClr val="555555"/>
                </a:solidFill>
                <a:effectLst/>
                <a:latin typeface="Rubik"/>
              </a:rPr>
              <a:t>We’ve calculated </a:t>
            </a:r>
            <a:r>
              <a:rPr lang="en-US" sz="1200" b="0" i="0" dirty="0" err="1">
                <a:solidFill>
                  <a:srgbClr val="555555"/>
                </a:solidFill>
                <a:effectLst/>
                <a:latin typeface="Rubik"/>
              </a:rPr>
              <a:t>gini</a:t>
            </a:r>
            <a:r>
              <a:rPr lang="en-US" sz="1200" b="0" i="0" dirty="0">
                <a:solidFill>
                  <a:srgbClr val="555555"/>
                </a:solidFill>
                <a:effectLst/>
                <a:latin typeface="Rubik"/>
              </a:rPr>
              <a:t> index scores for feature when outlook is sunny. The winner is humidity because it has the lowest value.</a:t>
            </a:r>
          </a:p>
          <a:p>
            <a:br>
              <a:rPr lang="en-US" dirty="0"/>
            </a:br>
            <a:endParaRPr lang="en-IN" dirty="0"/>
          </a:p>
        </p:txBody>
      </p:sp>
      <p:sp>
        <p:nvSpPr>
          <p:cNvPr id="10" name="TextBox 9">
            <a:extLst>
              <a:ext uri="{FF2B5EF4-FFF2-40B4-BE49-F238E27FC236}">
                <a16:creationId xmlns:a16="http://schemas.microsoft.com/office/drawing/2014/main" id="{A1B79D82-5196-4247-9D88-C5F5C6221747}"/>
              </a:ext>
            </a:extLst>
          </p:cNvPr>
          <p:cNvSpPr txBox="1"/>
          <p:nvPr/>
        </p:nvSpPr>
        <p:spPr>
          <a:xfrm>
            <a:off x="4888229" y="239315"/>
            <a:ext cx="3836671" cy="738664"/>
          </a:xfrm>
          <a:prstGeom prst="rect">
            <a:avLst/>
          </a:prstGeom>
          <a:noFill/>
        </p:spPr>
        <p:txBody>
          <a:bodyPr wrap="square">
            <a:spAutoFit/>
          </a:bodyPr>
          <a:lstStyle/>
          <a:p>
            <a:r>
              <a:rPr lang="en-US" sz="1200" b="0" i="0" dirty="0">
                <a:solidFill>
                  <a:srgbClr val="555555"/>
                </a:solidFill>
                <a:effectLst/>
                <a:latin typeface="Rubik"/>
              </a:rPr>
              <a:t>As seen, decision is always no for high humidity and sunny outlook. On the other hand, decision will always be yes for normal humidity and sunny outlook. This branch is over</a:t>
            </a:r>
            <a:r>
              <a:rPr lang="en-US" b="0" i="0" dirty="0">
                <a:solidFill>
                  <a:srgbClr val="555555"/>
                </a:solidFill>
                <a:effectLst/>
                <a:latin typeface="Rubik"/>
              </a:rPr>
              <a:t>.</a:t>
            </a:r>
            <a:endParaRPr lang="en-IN" dirty="0"/>
          </a:p>
        </p:txBody>
      </p:sp>
      <p:pic>
        <p:nvPicPr>
          <p:cNvPr id="14" name="Picture 13">
            <a:extLst>
              <a:ext uri="{FF2B5EF4-FFF2-40B4-BE49-F238E27FC236}">
                <a16:creationId xmlns:a16="http://schemas.microsoft.com/office/drawing/2014/main" id="{BBA2AC6E-7B50-4824-9876-4B8D7F94E7B9}"/>
              </a:ext>
            </a:extLst>
          </p:cNvPr>
          <p:cNvPicPr>
            <a:picLocks noChangeAspect="1"/>
          </p:cNvPicPr>
          <p:nvPr/>
        </p:nvPicPr>
        <p:blipFill rotWithShape="1">
          <a:blip r:embed="rId3"/>
          <a:srcRect l="32333" t="22666" r="6875" b="34667"/>
          <a:stretch/>
        </p:blipFill>
        <p:spPr>
          <a:xfrm>
            <a:off x="4572000" y="1474470"/>
            <a:ext cx="4457701" cy="2194560"/>
          </a:xfrm>
          <a:prstGeom prst="rect">
            <a:avLst/>
          </a:prstGeom>
        </p:spPr>
      </p:pic>
    </p:spTree>
    <p:extLst>
      <p:ext uri="{BB962C8B-B14F-4D97-AF65-F5344CB8AC3E}">
        <p14:creationId xmlns:p14="http://schemas.microsoft.com/office/powerpoint/2010/main" val="1978348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0A9C04-AA9B-47EE-9D2F-27B948B663E2}"/>
              </a:ext>
            </a:extLst>
          </p:cNvPr>
          <p:cNvSpPr>
            <a:spLocks noGrp="1"/>
          </p:cNvSpPr>
          <p:nvPr>
            <p:ph idx="1"/>
          </p:nvPr>
        </p:nvSpPr>
        <p:spPr>
          <a:xfrm>
            <a:off x="628650" y="167640"/>
            <a:ext cx="7886700" cy="4465083"/>
          </a:xfrm>
        </p:spPr>
        <p:txBody>
          <a:bodyPr/>
          <a:lstStyle/>
          <a:p>
            <a:r>
              <a:rPr lang="en-US" b="0" i="0" dirty="0">
                <a:solidFill>
                  <a:srgbClr val="555555"/>
                </a:solidFill>
                <a:effectLst/>
                <a:latin typeface="Rubik"/>
              </a:rPr>
              <a:t>Now, we need to focus on rain outlook.   </a:t>
            </a:r>
          </a:p>
          <a:p>
            <a:endParaRPr lang="en-IN" dirty="0"/>
          </a:p>
        </p:txBody>
      </p:sp>
      <p:sp>
        <p:nvSpPr>
          <p:cNvPr id="4" name="Slide Number Placeholder 3">
            <a:extLst>
              <a:ext uri="{FF2B5EF4-FFF2-40B4-BE49-F238E27FC236}">
                <a16:creationId xmlns:a16="http://schemas.microsoft.com/office/drawing/2014/main" id="{192547B3-695E-4FE4-914D-446642C0DACF}"/>
              </a:ext>
            </a:extLst>
          </p:cNvPr>
          <p:cNvSpPr>
            <a:spLocks noGrp="1"/>
          </p:cNvSpPr>
          <p:nvPr>
            <p:ph type="sldNum" sz="quarter" idx="12"/>
          </p:nvPr>
        </p:nvSpPr>
        <p:spPr/>
        <p:txBody>
          <a:bodyPr/>
          <a:lstStyle/>
          <a:p>
            <a:fld id="{A674035A-0E96-4374-A5D3-8BBD0E543AFF}" type="slidenum">
              <a:rPr lang="en-US" smtClean="0"/>
              <a:t>45</a:t>
            </a:fld>
            <a:endParaRPr lang="en-US"/>
          </a:p>
        </p:txBody>
      </p:sp>
      <p:pic>
        <p:nvPicPr>
          <p:cNvPr id="6" name="Picture 5">
            <a:extLst>
              <a:ext uri="{FF2B5EF4-FFF2-40B4-BE49-F238E27FC236}">
                <a16:creationId xmlns:a16="http://schemas.microsoft.com/office/drawing/2014/main" id="{F09E4E71-FBD5-4F88-BF0C-83EBF21FC6A0}"/>
              </a:ext>
            </a:extLst>
          </p:cNvPr>
          <p:cNvPicPr>
            <a:picLocks noChangeAspect="1"/>
          </p:cNvPicPr>
          <p:nvPr/>
        </p:nvPicPr>
        <p:blipFill rotWithShape="1">
          <a:blip r:embed="rId2"/>
          <a:srcRect l="35000" t="26518" r="8083" b="35111"/>
          <a:stretch/>
        </p:blipFill>
        <p:spPr>
          <a:xfrm>
            <a:off x="266700" y="598170"/>
            <a:ext cx="5204460" cy="1973580"/>
          </a:xfrm>
          <a:prstGeom prst="rect">
            <a:avLst/>
          </a:prstGeom>
        </p:spPr>
      </p:pic>
      <p:pic>
        <p:nvPicPr>
          <p:cNvPr id="10" name="Picture 9">
            <a:extLst>
              <a:ext uri="{FF2B5EF4-FFF2-40B4-BE49-F238E27FC236}">
                <a16:creationId xmlns:a16="http://schemas.microsoft.com/office/drawing/2014/main" id="{EA069658-A647-4FA0-8AAD-D3392E49E728}"/>
              </a:ext>
            </a:extLst>
          </p:cNvPr>
          <p:cNvPicPr>
            <a:picLocks noChangeAspect="1"/>
          </p:cNvPicPr>
          <p:nvPr/>
        </p:nvPicPr>
        <p:blipFill rotWithShape="1">
          <a:blip r:embed="rId3"/>
          <a:srcRect l="33000" t="14518" r="15500" b="14518"/>
          <a:stretch/>
        </p:blipFill>
        <p:spPr>
          <a:xfrm>
            <a:off x="4572000" y="827960"/>
            <a:ext cx="4495800" cy="3649980"/>
          </a:xfrm>
          <a:prstGeom prst="rect">
            <a:avLst/>
          </a:prstGeom>
        </p:spPr>
      </p:pic>
    </p:spTree>
    <p:extLst>
      <p:ext uri="{BB962C8B-B14F-4D97-AF65-F5344CB8AC3E}">
        <p14:creationId xmlns:p14="http://schemas.microsoft.com/office/powerpoint/2010/main" val="4255495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2CC607E-6BF7-4A21-A3C6-BB24607640AB}"/>
              </a:ext>
            </a:extLst>
          </p:cNvPr>
          <p:cNvPicPr>
            <a:picLocks noGrp="1" noChangeAspect="1"/>
          </p:cNvPicPr>
          <p:nvPr>
            <p:ph idx="1"/>
          </p:nvPr>
        </p:nvPicPr>
        <p:blipFill rotWithShape="1">
          <a:blip r:embed="rId2"/>
          <a:srcRect l="34864" t="16015" r="12466" b="47621"/>
          <a:stretch/>
        </p:blipFill>
        <p:spPr>
          <a:xfrm>
            <a:off x="76199" y="464819"/>
            <a:ext cx="4115903" cy="2209801"/>
          </a:xfrm>
        </p:spPr>
      </p:pic>
      <p:sp>
        <p:nvSpPr>
          <p:cNvPr id="4" name="Slide Number Placeholder 3">
            <a:extLst>
              <a:ext uri="{FF2B5EF4-FFF2-40B4-BE49-F238E27FC236}">
                <a16:creationId xmlns:a16="http://schemas.microsoft.com/office/drawing/2014/main" id="{18F89EF1-589D-41BF-A5FA-FC78D6DC555A}"/>
              </a:ext>
            </a:extLst>
          </p:cNvPr>
          <p:cNvSpPr>
            <a:spLocks noGrp="1"/>
          </p:cNvSpPr>
          <p:nvPr>
            <p:ph type="sldNum" sz="quarter" idx="12"/>
          </p:nvPr>
        </p:nvSpPr>
        <p:spPr/>
        <p:txBody>
          <a:bodyPr/>
          <a:lstStyle/>
          <a:p>
            <a:fld id="{A674035A-0E96-4374-A5D3-8BBD0E543AFF}" type="slidenum">
              <a:rPr lang="en-US" smtClean="0"/>
              <a:t>46</a:t>
            </a:fld>
            <a:endParaRPr lang="en-US"/>
          </a:p>
        </p:txBody>
      </p:sp>
      <p:sp>
        <p:nvSpPr>
          <p:cNvPr id="8" name="TextBox 7">
            <a:extLst>
              <a:ext uri="{FF2B5EF4-FFF2-40B4-BE49-F238E27FC236}">
                <a16:creationId xmlns:a16="http://schemas.microsoft.com/office/drawing/2014/main" id="{1F14FCD0-F752-4E7F-82D0-10D26153177E}"/>
              </a:ext>
            </a:extLst>
          </p:cNvPr>
          <p:cNvSpPr txBox="1"/>
          <p:nvPr/>
        </p:nvSpPr>
        <p:spPr>
          <a:xfrm>
            <a:off x="4682490" y="509975"/>
            <a:ext cx="3771900" cy="600164"/>
          </a:xfrm>
          <a:prstGeom prst="rect">
            <a:avLst/>
          </a:prstGeom>
          <a:noFill/>
        </p:spPr>
        <p:txBody>
          <a:bodyPr wrap="square">
            <a:spAutoFit/>
          </a:bodyPr>
          <a:lstStyle/>
          <a:p>
            <a:pPr algn="l"/>
            <a:r>
              <a:rPr lang="en-US" sz="1100" b="1" i="0" dirty="0">
                <a:solidFill>
                  <a:srgbClr val="555555"/>
                </a:solidFill>
                <a:effectLst/>
                <a:latin typeface="Libre Baskerville"/>
              </a:rPr>
              <a:t>Decision for rain outlook</a:t>
            </a:r>
          </a:p>
          <a:p>
            <a:pPr algn="l"/>
            <a:r>
              <a:rPr lang="en-US" sz="1100" b="0" i="0" dirty="0">
                <a:solidFill>
                  <a:srgbClr val="555555"/>
                </a:solidFill>
                <a:effectLst/>
                <a:latin typeface="Rubik"/>
              </a:rPr>
              <a:t>The winner is wind feature for rain outlook because it has the minimum </a:t>
            </a:r>
            <a:r>
              <a:rPr lang="en-US" sz="1100" b="0" i="0" dirty="0" err="1">
                <a:solidFill>
                  <a:srgbClr val="555555"/>
                </a:solidFill>
                <a:effectLst/>
                <a:latin typeface="Rubik"/>
              </a:rPr>
              <a:t>gini</a:t>
            </a:r>
            <a:r>
              <a:rPr lang="en-US" sz="1100" b="0" i="0" dirty="0">
                <a:solidFill>
                  <a:srgbClr val="555555"/>
                </a:solidFill>
                <a:effectLst/>
                <a:latin typeface="Rubik"/>
              </a:rPr>
              <a:t> index score in features.</a:t>
            </a:r>
          </a:p>
        </p:txBody>
      </p:sp>
      <p:pic>
        <p:nvPicPr>
          <p:cNvPr id="10" name="Picture 9">
            <a:extLst>
              <a:ext uri="{FF2B5EF4-FFF2-40B4-BE49-F238E27FC236}">
                <a16:creationId xmlns:a16="http://schemas.microsoft.com/office/drawing/2014/main" id="{329D77FE-9511-4269-AD89-85FEA4A2D077}"/>
              </a:ext>
            </a:extLst>
          </p:cNvPr>
          <p:cNvPicPr>
            <a:picLocks noChangeAspect="1"/>
          </p:cNvPicPr>
          <p:nvPr/>
        </p:nvPicPr>
        <p:blipFill rotWithShape="1">
          <a:blip r:embed="rId3"/>
          <a:srcRect l="34500" t="14963" r="14167" b="19259"/>
          <a:stretch/>
        </p:blipFill>
        <p:spPr>
          <a:xfrm>
            <a:off x="4221480" y="1383983"/>
            <a:ext cx="4693920" cy="3383280"/>
          </a:xfrm>
          <a:prstGeom prst="rect">
            <a:avLst/>
          </a:prstGeom>
        </p:spPr>
      </p:pic>
    </p:spTree>
    <p:extLst>
      <p:ext uri="{BB962C8B-B14F-4D97-AF65-F5344CB8AC3E}">
        <p14:creationId xmlns:p14="http://schemas.microsoft.com/office/powerpoint/2010/main" val="3417455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8C64-8E0A-44C8-96F3-875BB0A72355}"/>
              </a:ext>
            </a:extLst>
          </p:cNvPr>
          <p:cNvSpPr>
            <a:spLocks noGrp="1"/>
          </p:cNvSpPr>
          <p:nvPr>
            <p:ph type="title"/>
          </p:nvPr>
        </p:nvSpPr>
        <p:spPr/>
        <p:txBody>
          <a:bodyPr>
            <a:noAutofit/>
          </a:bodyPr>
          <a:lstStyle/>
          <a:p>
            <a:r>
              <a:rPr lang="en-US" sz="1800" b="0" i="0" dirty="0">
                <a:solidFill>
                  <a:srgbClr val="555555"/>
                </a:solidFill>
                <a:effectLst/>
                <a:latin typeface="Rubik"/>
              </a:rPr>
              <a:t>As seen, decision is always yes when wind is weak. On the other hand, decision is always no if wind is strong. This means that this branch is over.</a:t>
            </a:r>
            <a:endParaRPr lang="en-IN" sz="1800" dirty="0"/>
          </a:p>
        </p:txBody>
      </p:sp>
      <p:pic>
        <p:nvPicPr>
          <p:cNvPr id="6" name="Content Placeholder 5">
            <a:extLst>
              <a:ext uri="{FF2B5EF4-FFF2-40B4-BE49-F238E27FC236}">
                <a16:creationId xmlns:a16="http://schemas.microsoft.com/office/drawing/2014/main" id="{31EA30A6-D3D1-44BD-B750-A474F17D203E}"/>
              </a:ext>
            </a:extLst>
          </p:cNvPr>
          <p:cNvPicPr>
            <a:picLocks noGrp="1" noChangeAspect="1"/>
          </p:cNvPicPr>
          <p:nvPr>
            <p:ph idx="1"/>
          </p:nvPr>
        </p:nvPicPr>
        <p:blipFill rotWithShape="1">
          <a:blip r:embed="rId2"/>
          <a:srcRect l="34358" t="36836" r="12555" b="25674"/>
          <a:stretch/>
        </p:blipFill>
        <p:spPr>
          <a:xfrm>
            <a:off x="883498" y="1558291"/>
            <a:ext cx="7049826" cy="2800349"/>
          </a:xfrm>
        </p:spPr>
      </p:pic>
      <p:sp>
        <p:nvSpPr>
          <p:cNvPr id="4" name="Slide Number Placeholder 3">
            <a:extLst>
              <a:ext uri="{FF2B5EF4-FFF2-40B4-BE49-F238E27FC236}">
                <a16:creationId xmlns:a16="http://schemas.microsoft.com/office/drawing/2014/main" id="{BDAC773F-CF91-48B6-8341-CE24FEEB44E5}"/>
              </a:ext>
            </a:extLst>
          </p:cNvPr>
          <p:cNvSpPr>
            <a:spLocks noGrp="1"/>
          </p:cNvSpPr>
          <p:nvPr>
            <p:ph type="sldNum" sz="quarter" idx="12"/>
          </p:nvPr>
        </p:nvSpPr>
        <p:spPr/>
        <p:txBody>
          <a:bodyPr/>
          <a:lstStyle/>
          <a:p>
            <a:fld id="{A674035A-0E96-4374-A5D3-8BBD0E543AFF}" type="slidenum">
              <a:rPr lang="en-US" smtClean="0"/>
              <a:t>47</a:t>
            </a:fld>
            <a:endParaRPr lang="en-US"/>
          </a:p>
        </p:txBody>
      </p:sp>
    </p:spTree>
    <p:extLst>
      <p:ext uri="{BB962C8B-B14F-4D97-AF65-F5344CB8AC3E}">
        <p14:creationId xmlns:p14="http://schemas.microsoft.com/office/powerpoint/2010/main" val="2346527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86C1-103B-456B-8AA6-CA62D0EB62F5}"/>
              </a:ext>
            </a:extLst>
          </p:cNvPr>
          <p:cNvSpPr>
            <a:spLocks noGrp="1"/>
          </p:cNvSpPr>
          <p:nvPr>
            <p:ph type="title"/>
          </p:nvPr>
        </p:nvSpPr>
        <p:spPr/>
        <p:txBody>
          <a:bodyPr/>
          <a:lstStyle/>
          <a:p>
            <a:r>
              <a:rPr lang="en-IN" sz="1800" b="0" i="0" u="none" strike="noStrike" dirty="0">
                <a:solidFill>
                  <a:srgbClr val="000000"/>
                </a:solidFill>
                <a:effectLst/>
                <a:latin typeface="Calibri" panose="020F0502020204030204" pitchFamily="34" charset="0"/>
              </a:rPr>
              <a:t>Pros of Decision Tree </a:t>
            </a:r>
            <a:endParaRPr lang="en-IN" dirty="0"/>
          </a:p>
        </p:txBody>
      </p:sp>
      <p:sp>
        <p:nvSpPr>
          <p:cNvPr id="3" name="Content Placeholder 2">
            <a:extLst>
              <a:ext uri="{FF2B5EF4-FFF2-40B4-BE49-F238E27FC236}">
                <a16:creationId xmlns:a16="http://schemas.microsoft.com/office/drawing/2014/main" id="{19D2671E-ADAD-4737-A090-11F502348836}"/>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Easy to Understand: Decision tree output is very easy to understand even for people from non-analytical background. It does not require any statistical knowledge to read and interpret them. </a:t>
            </a:r>
            <a:endParaRPr lang="en-US" sz="1800" b="0" i="0" u="none" strike="noStrike" dirty="0">
              <a:solidFill>
                <a:srgbClr val="000000"/>
              </a:solidFill>
              <a:effectLst/>
              <a:latin typeface="Arial" panose="020B0604020202020204" pitchFamily="34" charset="0"/>
            </a:endParaRPr>
          </a:p>
          <a:p>
            <a:pPr rtl="0" fontAlgn="base">
              <a:spcBef>
                <a:spcPts val="120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Less data cleaning required: It requires less data cleaning compared to some other modeling techniques. It is not influenced by outliers and missing values to a fair degree.</a:t>
            </a:r>
            <a:endParaRPr lang="en-US" sz="1800" b="0" i="0" u="none" strike="noStrike" dirty="0">
              <a:solidFill>
                <a:srgbClr val="000000"/>
              </a:solidFill>
              <a:effectLst/>
              <a:latin typeface="Arial" panose="020B0604020202020204" pitchFamily="34" charset="0"/>
            </a:endParaRPr>
          </a:p>
          <a:p>
            <a:pPr rtl="0" fontAlgn="base">
              <a:spcBef>
                <a:spcPts val="120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Data type is not a constraint: It can handle both numerical and categorical variables.</a:t>
            </a:r>
            <a:endParaRPr lang="en-US" sz="1800" b="0" i="0" u="none" strike="noStrike" dirty="0">
              <a:solidFill>
                <a:srgbClr val="000000"/>
              </a:solidFill>
              <a:effectLst/>
              <a:latin typeface="Arial" panose="020B0604020202020204" pitchFamily="34" charset="0"/>
            </a:endParaRPr>
          </a:p>
          <a:p>
            <a:endParaRPr lang="en-IN" dirty="0"/>
          </a:p>
        </p:txBody>
      </p:sp>
      <p:sp>
        <p:nvSpPr>
          <p:cNvPr id="4" name="Slide Number Placeholder 3">
            <a:extLst>
              <a:ext uri="{FF2B5EF4-FFF2-40B4-BE49-F238E27FC236}">
                <a16:creationId xmlns:a16="http://schemas.microsoft.com/office/drawing/2014/main" id="{D19CCE2D-9A81-453E-86FE-63457EEB760C}"/>
              </a:ext>
            </a:extLst>
          </p:cNvPr>
          <p:cNvSpPr>
            <a:spLocks noGrp="1"/>
          </p:cNvSpPr>
          <p:nvPr>
            <p:ph type="sldNum" sz="quarter" idx="12"/>
          </p:nvPr>
        </p:nvSpPr>
        <p:spPr/>
        <p:txBody>
          <a:bodyPr/>
          <a:lstStyle/>
          <a:p>
            <a:fld id="{A674035A-0E96-4374-A5D3-8BBD0E543AFF}" type="slidenum">
              <a:rPr lang="en-US" smtClean="0"/>
              <a:t>48</a:t>
            </a:fld>
            <a:endParaRPr lang="en-US"/>
          </a:p>
        </p:txBody>
      </p:sp>
    </p:spTree>
    <p:extLst>
      <p:ext uri="{BB962C8B-B14F-4D97-AF65-F5344CB8AC3E}">
        <p14:creationId xmlns:p14="http://schemas.microsoft.com/office/powerpoint/2010/main" val="2406617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DFE7-8D61-4238-A5AC-B58221CFAE4D}"/>
              </a:ext>
            </a:extLst>
          </p:cNvPr>
          <p:cNvSpPr>
            <a:spLocks noGrp="1"/>
          </p:cNvSpPr>
          <p:nvPr>
            <p:ph type="title"/>
          </p:nvPr>
        </p:nvSpPr>
        <p:spPr/>
        <p:txBody>
          <a:bodyPr>
            <a:normAutofit/>
          </a:bodyPr>
          <a:lstStyle/>
          <a:p>
            <a:r>
              <a:rPr lang="en-US" sz="2800" b="1" dirty="0"/>
              <a:t>Cons of </a:t>
            </a:r>
            <a:r>
              <a:rPr lang="en-IN" sz="2800" b="1" i="0" u="none" strike="noStrike" dirty="0">
                <a:solidFill>
                  <a:srgbClr val="000000"/>
                </a:solidFill>
                <a:effectLst/>
                <a:latin typeface="Calibri" panose="020F0502020204030204" pitchFamily="34" charset="0"/>
              </a:rPr>
              <a:t>Decision Tree </a:t>
            </a:r>
            <a:endParaRPr lang="en-IN" sz="2800" b="1" dirty="0"/>
          </a:p>
        </p:txBody>
      </p:sp>
      <p:sp>
        <p:nvSpPr>
          <p:cNvPr id="3" name="Content Placeholder 2">
            <a:extLst>
              <a:ext uri="{FF2B5EF4-FFF2-40B4-BE49-F238E27FC236}">
                <a16:creationId xmlns:a16="http://schemas.microsoft.com/office/drawing/2014/main" id="{563CA2BD-E500-4ED7-8F52-4ACFDE87AAE2}"/>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Over fit : Over fitting is one of the most practical difficulty for decision tree models. </a:t>
            </a:r>
            <a:endParaRPr lang="en-US" sz="1800" b="0" i="0" u="none" strike="noStrike" dirty="0">
              <a:solidFill>
                <a:srgbClr val="000000"/>
              </a:solidFill>
              <a:effectLst/>
              <a:latin typeface="Arial" panose="020B0604020202020204" pitchFamily="34" charset="0"/>
            </a:endParaRPr>
          </a:p>
          <a:p>
            <a:pPr rtl="0" fontAlgn="base">
              <a:spcBef>
                <a:spcPts val="1176"/>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Low accuracy for continuous variables: While working with continuous numerical variables, decision tree looses information when it categorizes variables in different categories.</a:t>
            </a:r>
            <a:endParaRPr lang="en-US" sz="1800" b="0" i="0" u="none" strike="noStrike" dirty="0">
              <a:solidFill>
                <a:srgbClr val="000000"/>
              </a:solidFill>
              <a:effectLst/>
              <a:latin typeface="Arial" panose="020B0604020202020204" pitchFamily="34" charset="0"/>
            </a:endParaRPr>
          </a:p>
          <a:p>
            <a:pPr rtl="0" fontAlgn="base">
              <a:spcBef>
                <a:spcPts val="1176"/>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They are unstable, meaning that a small change in the data can lead to a large change in the structure of the optimal decision tree.</a:t>
            </a:r>
            <a:endParaRPr lang="en-US" sz="1800" b="0" i="0" u="none" strike="noStrike" dirty="0">
              <a:solidFill>
                <a:srgbClr val="000000"/>
              </a:solidFill>
              <a:effectLst/>
              <a:latin typeface="Arial" panose="020B0604020202020204" pitchFamily="34" charset="0"/>
            </a:endParaRPr>
          </a:p>
          <a:p>
            <a:endParaRPr lang="en-IN" dirty="0"/>
          </a:p>
        </p:txBody>
      </p:sp>
      <p:sp>
        <p:nvSpPr>
          <p:cNvPr id="4" name="Slide Number Placeholder 3">
            <a:extLst>
              <a:ext uri="{FF2B5EF4-FFF2-40B4-BE49-F238E27FC236}">
                <a16:creationId xmlns:a16="http://schemas.microsoft.com/office/drawing/2014/main" id="{4A9EA05E-E978-49F1-8E4A-58685129BD59}"/>
              </a:ext>
            </a:extLst>
          </p:cNvPr>
          <p:cNvSpPr>
            <a:spLocks noGrp="1"/>
          </p:cNvSpPr>
          <p:nvPr>
            <p:ph type="sldNum" sz="quarter" idx="12"/>
          </p:nvPr>
        </p:nvSpPr>
        <p:spPr/>
        <p:txBody>
          <a:bodyPr/>
          <a:lstStyle/>
          <a:p>
            <a:fld id="{A674035A-0E96-4374-A5D3-8BBD0E543AFF}" type="slidenum">
              <a:rPr lang="en-US" smtClean="0"/>
              <a:t>49</a:t>
            </a:fld>
            <a:endParaRPr lang="en-US"/>
          </a:p>
        </p:txBody>
      </p:sp>
    </p:spTree>
    <p:extLst>
      <p:ext uri="{BB962C8B-B14F-4D97-AF65-F5344CB8AC3E}">
        <p14:creationId xmlns:p14="http://schemas.microsoft.com/office/powerpoint/2010/main" val="446061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9"/>
          <p:cNvSpPr txBox="1">
            <a:spLocks noGrp="1"/>
          </p:cNvSpPr>
          <p:nvPr>
            <p:ph type="title"/>
          </p:nvPr>
        </p:nvSpPr>
        <p:spPr>
          <a:xfrm>
            <a:off x="1042425" y="295788"/>
            <a:ext cx="7789800" cy="572700"/>
          </a:xfrm>
          <a:prstGeom prst="rect">
            <a:avLst/>
          </a:prstGeom>
        </p:spPr>
        <p:txBody>
          <a:bodyPr spcFirstLastPara="1" vert="horz" wrap="square" lIns="91425" tIns="91425" rIns="91425" bIns="91425" rtlCol="0" anchor="t" anchorCtr="0">
            <a:noAutofit/>
          </a:bodyPr>
          <a:lstStyle/>
          <a:p>
            <a:r>
              <a:rPr lang="en">
                <a:latin typeface="Montserrat"/>
                <a:ea typeface="Montserrat"/>
                <a:cs typeface="Montserrat"/>
                <a:sym typeface="Montserrat"/>
              </a:rPr>
              <a:t>Acquire Data from Some Source</a:t>
            </a:r>
            <a:endParaRPr>
              <a:latin typeface="Montserrat"/>
              <a:ea typeface="Montserrat"/>
              <a:cs typeface="Montserrat"/>
              <a:sym typeface="Montserrat"/>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434" name="Google Shape;434;p39"/>
          <p:cNvSpPr/>
          <p:nvPr/>
        </p:nvSpPr>
        <p:spPr>
          <a:xfrm>
            <a:off x="185125" y="27078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cxnSp>
        <p:nvCxnSpPr>
          <p:cNvPr id="435" name="Google Shape;435;p39"/>
          <p:cNvCxnSpPr>
            <a:stCxn id="434" idx="3"/>
          </p:cNvCxnSpPr>
          <p:nvPr/>
        </p:nvCxnSpPr>
        <p:spPr>
          <a:xfrm>
            <a:off x="1525525" y="3161775"/>
            <a:ext cx="423000" cy="0"/>
          </a:xfrm>
          <a:prstGeom prst="straightConnector1">
            <a:avLst/>
          </a:prstGeom>
          <a:noFill/>
          <a:ln w="38100" cap="flat" cmpd="sng">
            <a:solidFill>
              <a:srgbClr val="424242"/>
            </a:solidFill>
            <a:prstDash val="solid"/>
            <a:round/>
            <a:headEnd type="none" w="med" len="med"/>
            <a:tailEnd type="triangle" w="med" len="med"/>
          </a:ln>
        </p:spPr>
      </p:cxnSp>
      <p:sp>
        <p:nvSpPr>
          <p:cNvPr id="437" name="Google Shape;437;p39"/>
          <p:cNvSpPr txBox="1"/>
          <p:nvPr/>
        </p:nvSpPr>
        <p:spPr>
          <a:xfrm>
            <a:off x="60100" y="2800650"/>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Acquisition </a:t>
            </a:r>
            <a:endParaRPr sz="180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07367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41B5-0087-4869-91D9-E75A332CB076}"/>
              </a:ext>
            </a:extLst>
          </p:cNvPr>
          <p:cNvSpPr>
            <a:spLocks noGrp="1"/>
          </p:cNvSpPr>
          <p:nvPr>
            <p:ph type="title"/>
          </p:nvPr>
        </p:nvSpPr>
        <p:spPr/>
        <p:txBody>
          <a:bodyPr>
            <a:noAutofit/>
          </a:bodyPr>
          <a:lstStyle/>
          <a:p>
            <a:pPr algn="ctr"/>
            <a:r>
              <a:rPr lang="en-US" sz="2000" b="1" dirty="0"/>
              <a:t>Ensemble</a:t>
            </a:r>
            <a:br>
              <a:rPr lang="en-US" sz="2000" b="1" dirty="0"/>
            </a:br>
            <a:r>
              <a:rPr lang="en-US" sz="1600" b="1" dirty="0" err="1">
                <a:effectLst/>
                <a:latin typeface="charter"/>
              </a:rPr>
              <a:t>Ensemble</a:t>
            </a:r>
            <a:r>
              <a:rPr lang="en-US" sz="1600" b="1" dirty="0">
                <a:effectLst/>
                <a:latin typeface="charter"/>
              </a:rPr>
              <a:t> methods</a:t>
            </a:r>
            <a:r>
              <a:rPr lang="en-US" sz="1600" dirty="0"/>
              <a:t> is a machine learning technique that combines several base models in order to produce one optimal predictive model</a:t>
            </a:r>
            <a:endParaRPr lang="en-IN" sz="2000" b="1" dirty="0"/>
          </a:p>
        </p:txBody>
      </p:sp>
      <p:sp>
        <p:nvSpPr>
          <p:cNvPr id="3" name="Content Placeholder 2">
            <a:extLst>
              <a:ext uri="{FF2B5EF4-FFF2-40B4-BE49-F238E27FC236}">
                <a16:creationId xmlns:a16="http://schemas.microsoft.com/office/drawing/2014/main" id="{7B81E1D2-3DAA-43C1-B44D-498E9DD4DC94}"/>
              </a:ext>
            </a:extLst>
          </p:cNvPr>
          <p:cNvSpPr>
            <a:spLocks noGrp="1"/>
          </p:cNvSpPr>
          <p:nvPr>
            <p:ph idx="1"/>
          </p:nvPr>
        </p:nvSpPr>
        <p:spPr/>
        <p:txBody>
          <a:bodyPr/>
          <a:lstStyle/>
          <a:p>
            <a:r>
              <a:rPr lang="en-US" dirty="0"/>
              <a:t>Most widely used non-DL machine learning models</a:t>
            </a:r>
          </a:p>
          <a:p>
            <a:endParaRPr lang="en-IN" dirty="0"/>
          </a:p>
        </p:txBody>
      </p:sp>
      <p:sp>
        <p:nvSpPr>
          <p:cNvPr id="4" name="Slide Number Placeholder 3">
            <a:extLst>
              <a:ext uri="{FF2B5EF4-FFF2-40B4-BE49-F238E27FC236}">
                <a16:creationId xmlns:a16="http://schemas.microsoft.com/office/drawing/2014/main" id="{E747F1D6-530C-41F1-9CAC-EA273C1E64CF}"/>
              </a:ext>
            </a:extLst>
          </p:cNvPr>
          <p:cNvSpPr>
            <a:spLocks noGrp="1"/>
          </p:cNvSpPr>
          <p:nvPr>
            <p:ph type="sldNum" sz="quarter" idx="12"/>
          </p:nvPr>
        </p:nvSpPr>
        <p:spPr/>
        <p:txBody>
          <a:bodyPr/>
          <a:lstStyle/>
          <a:p>
            <a:fld id="{A674035A-0E96-4374-A5D3-8BBD0E543AFF}" type="slidenum">
              <a:rPr lang="en-US" smtClean="0"/>
              <a:t>50</a:t>
            </a:fld>
            <a:endParaRPr lang="en-US"/>
          </a:p>
        </p:txBody>
      </p:sp>
      <p:pic>
        <p:nvPicPr>
          <p:cNvPr id="6" name="Picture 5">
            <a:extLst>
              <a:ext uri="{FF2B5EF4-FFF2-40B4-BE49-F238E27FC236}">
                <a16:creationId xmlns:a16="http://schemas.microsoft.com/office/drawing/2014/main" id="{11BAC62B-0D6A-4E4C-9056-200E064405ED}"/>
              </a:ext>
            </a:extLst>
          </p:cNvPr>
          <p:cNvPicPr>
            <a:picLocks noChangeAspect="1"/>
          </p:cNvPicPr>
          <p:nvPr/>
        </p:nvPicPr>
        <p:blipFill>
          <a:blip r:embed="rId2"/>
          <a:stretch>
            <a:fillRect/>
          </a:stretch>
        </p:blipFill>
        <p:spPr>
          <a:xfrm>
            <a:off x="1290638" y="1878685"/>
            <a:ext cx="5167312" cy="2754038"/>
          </a:xfrm>
          <a:prstGeom prst="rect">
            <a:avLst/>
          </a:prstGeom>
        </p:spPr>
      </p:pic>
    </p:spTree>
    <p:extLst>
      <p:ext uri="{BB962C8B-B14F-4D97-AF65-F5344CB8AC3E}">
        <p14:creationId xmlns:p14="http://schemas.microsoft.com/office/powerpoint/2010/main" val="3788791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5334E-550A-4D6C-A19E-CE235D686A3B}"/>
              </a:ext>
            </a:extLst>
          </p:cNvPr>
          <p:cNvSpPr>
            <a:spLocks noGrp="1"/>
          </p:cNvSpPr>
          <p:nvPr>
            <p:ph type="title"/>
          </p:nvPr>
        </p:nvSpPr>
        <p:spPr/>
        <p:txBody>
          <a:bodyPr/>
          <a:lstStyle/>
          <a:p>
            <a:r>
              <a:rPr lang="en-US" b="1" dirty="0"/>
              <a:t>Bagging </a:t>
            </a:r>
            <a:r>
              <a:rPr lang="en-US" dirty="0"/>
              <a:t>(</a:t>
            </a:r>
            <a:r>
              <a:rPr lang="en-US" b="1" dirty="0"/>
              <a:t>B</a:t>
            </a:r>
            <a:r>
              <a:rPr lang="en-US" dirty="0"/>
              <a:t>oot Strap </a:t>
            </a:r>
            <a:r>
              <a:rPr lang="en-US" b="1" dirty="0"/>
              <a:t>Agg</a:t>
            </a:r>
            <a:r>
              <a:rPr lang="en-US" dirty="0"/>
              <a:t>regating)</a:t>
            </a:r>
            <a:endParaRPr lang="en-IN" dirty="0"/>
          </a:p>
        </p:txBody>
      </p:sp>
      <p:pic>
        <p:nvPicPr>
          <p:cNvPr id="6" name="Content Placeholder 5">
            <a:extLst>
              <a:ext uri="{FF2B5EF4-FFF2-40B4-BE49-F238E27FC236}">
                <a16:creationId xmlns:a16="http://schemas.microsoft.com/office/drawing/2014/main" id="{7FA11846-5496-4DC4-8DF1-73033D76C339}"/>
              </a:ext>
            </a:extLst>
          </p:cNvPr>
          <p:cNvPicPr>
            <a:picLocks noGrp="1" noChangeAspect="1"/>
          </p:cNvPicPr>
          <p:nvPr>
            <p:ph idx="1"/>
          </p:nvPr>
        </p:nvPicPr>
        <p:blipFill>
          <a:blip r:embed="rId2"/>
          <a:stretch>
            <a:fillRect/>
          </a:stretch>
        </p:blipFill>
        <p:spPr>
          <a:xfrm>
            <a:off x="292550" y="1456258"/>
            <a:ext cx="6227180" cy="3122762"/>
          </a:xfrm>
        </p:spPr>
      </p:pic>
      <p:sp>
        <p:nvSpPr>
          <p:cNvPr id="4" name="Slide Number Placeholder 3">
            <a:extLst>
              <a:ext uri="{FF2B5EF4-FFF2-40B4-BE49-F238E27FC236}">
                <a16:creationId xmlns:a16="http://schemas.microsoft.com/office/drawing/2014/main" id="{F2B92715-15FE-4EE1-A85C-20613F391D5A}"/>
              </a:ext>
            </a:extLst>
          </p:cNvPr>
          <p:cNvSpPr>
            <a:spLocks noGrp="1"/>
          </p:cNvSpPr>
          <p:nvPr>
            <p:ph type="sldNum" sz="quarter" idx="12"/>
          </p:nvPr>
        </p:nvSpPr>
        <p:spPr/>
        <p:txBody>
          <a:bodyPr/>
          <a:lstStyle/>
          <a:p>
            <a:fld id="{A674035A-0E96-4374-A5D3-8BBD0E543AFF}" type="slidenum">
              <a:rPr lang="en-US" smtClean="0"/>
              <a:t>51</a:t>
            </a:fld>
            <a:endParaRPr lang="en-US"/>
          </a:p>
        </p:txBody>
      </p:sp>
    </p:spTree>
    <p:extLst>
      <p:ext uri="{BB962C8B-B14F-4D97-AF65-F5344CB8AC3E}">
        <p14:creationId xmlns:p14="http://schemas.microsoft.com/office/powerpoint/2010/main" val="3434613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B2FF-8858-4C29-BF64-F3C334D35F76}"/>
              </a:ext>
            </a:extLst>
          </p:cNvPr>
          <p:cNvSpPr>
            <a:spLocks noGrp="1"/>
          </p:cNvSpPr>
          <p:nvPr>
            <p:ph type="title"/>
          </p:nvPr>
        </p:nvSpPr>
        <p:spPr/>
        <p:txBody>
          <a:bodyPr/>
          <a:lstStyle/>
          <a:p>
            <a:r>
              <a:rPr lang="en-IN" sz="1800" b="1" i="0" u="none" strike="noStrike" baseline="0" dirty="0">
                <a:solidFill>
                  <a:srgbClr val="000000"/>
                </a:solidFill>
                <a:latin typeface="QJTMMS+HelveticaNeue-Medium"/>
              </a:rPr>
              <a:t>Bootstrap Sampling </a:t>
            </a:r>
            <a:endParaRPr lang="en-IN" b="1" dirty="0"/>
          </a:p>
        </p:txBody>
      </p:sp>
      <p:pic>
        <p:nvPicPr>
          <p:cNvPr id="6" name="Content Placeholder 5">
            <a:extLst>
              <a:ext uri="{FF2B5EF4-FFF2-40B4-BE49-F238E27FC236}">
                <a16:creationId xmlns:a16="http://schemas.microsoft.com/office/drawing/2014/main" id="{A564C553-B424-496D-8972-4A1CC80690A6}"/>
              </a:ext>
            </a:extLst>
          </p:cNvPr>
          <p:cNvPicPr>
            <a:picLocks noGrp="1" noChangeAspect="1"/>
          </p:cNvPicPr>
          <p:nvPr>
            <p:ph idx="1"/>
          </p:nvPr>
        </p:nvPicPr>
        <p:blipFill>
          <a:blip r:embed="rId2"/>
          <a:stretch>
            <a:fillRect/>
          </a:stretch>
        </p:blipFill>
        <p:spPr>
          <a:xfrm>
            <a:off x="1128821" y="1522394"/>
            <a:ext cx="5926238" cy="2990491"/>
          </a:xfrm>
        </p:spPr>
      </p:pic>
      <p:sp>
        <p:nvSpPr>
          <p:cNvPr id="4" name="Slide Number Placeholder 3">
            <a:extLst>
              <a:ext uri="{FF2B5EF4-FFF2-40B4-BE49-F238E27FC236}">
                <a16:creationId xmlns:a16="http://schemas.microsoft.com/office/drawing/2014/main" id="{4EBC2F36-78C1-4398-9D63-95F2C3508E64}"/>
              </a:ext>
            </a:extLst>
          </p:cNvPr>
          <p:cNvSpPr>
            <a:spLocks noGrp="1"/>
          </p:cNvSpPr>
          <p:nvPr>
            <p:ph type="sldNum" sz="quarter" idx="12"/>
          </p:nvPr>
        </p:nvSpPr>
        <p:spPr/>
        <p:txBody>
          <a:bodyPr/>
          <a:lstStyle/>
          <a:p>
            <a:fld id="{A674035A-0E96-4374-A5D3-8BBD0E543AFF}" type="slidenum">
              <a:rPr lang="en-US" smtClean="0"/>
              <a:t>52</a:t>
            </a:fld>
            <a:endParaRPr lang="en-US"/>
          </a:p>
        </p:txBody>
      </p:sp>
    </p:spTree>
    <p:extLst>
      <p:ext uri="{BB962C8B-B14F-4D97-AF65-F5344CB8AC3E}">
        <p14:creationId xmlns:p14="http://schemas.microsoft.com/office/powerpoint/2010/main" val="4059587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B6466-044C-4E1C-A562-93C940E4DAE9}"/>
              </a:ext>
            </a:extLst>
          </p:cNvPr>
          <p:cNvSpPr>
            <a:spLocks noGrp="1"/>
          </p:cNvSpPr>
          <p:nvPr>
            <p:ph type="title"/>
          </p:nvPr>
        </p:nvSpPr>
        <p:spPr/>
        <p:txBody>
          <a:bodyPr/>
          <a:lstStyle/>
          <a:p>
            <a:r>
              <a:rPr lang="en-US" b="1" dirty="0"/>
              <a:t>Bagging classifier</a:t>
            </a:r>
            <a:endParaRPr lang="en-IN" b="1" dirty="0"/>
          </a:p>
        </p:txBody>
      </p:sp>
      <p:sp>
        <p:nvSpPr>
          <p:cNvPr id="3" name="Content Placeholder 2">
            <a:extLst>
              <a:ext uri="{FF2B5EF4-FFF2-40B4-BE49-F238E27FC236}">
                <a16:creationId xmlns:a16="http://schemas.microsoft.com/office/drawing/2014/main" id="{0D48E138-D2E1-40ED-9170-83E6B0380EBE}"/>
              </a:ext>
            </a:extLst>
          </p:cNvPr>
          <p:cNvSpPr>
            <a:spLocks noGrp="1"/>
          </p:cNvSpPr>
          <p:nvPr>
            <p:ph idx="1"/>
          </p:nvPr>
        </p:nvSpPr>
        <p:spPr>
          <a:xfrm>
            <a:off x="628650" y="1369219"/>
            <a:ext cx="7886700" cy="3484790"/>
          </a:xfrm>
        </p:spPr>
        <p:txBody>
          <a:bodyPr/>
          <a:lstStyle/>
          <a:p>
            <a:endParaRPr lang="en-IN" dirty="0"/>
          </a:p>
        </p:txBody>
      </p:sp>
      <p:sp>
        <p:nvSpPr>
          <p:cNvPr id="4" name="Slide Number Placeholder 3">
            <a:extLst>
              <a:ext uri="{FF2B5EF4-FFF2-40B4-BE49-F238E27FC236}">
                <a16:creationId xmlns:a16="http://schemas.microsoft.com/office/drawing/2014/main" id="{60AEC1BC-DEE4-4E02-A2CF-24A3AC2D5F6A}"/>
              </a:ext>
            </a:extLst>
          </p:cNvPr>
          <p:cNvSpPr>
            <a:spLocks noGrp="1"/>
          </p:cNvSpPr>
          <p:nvPr>
            <p:ph type="sldNum" sz="quarter" idx="12"/>
          </p:nvPr>
        </p:nvSpPr>
        <p:spPr/>
        <p:txBody>
          <a:bodyPr/>
          <a:lstStyle/>
          <a:p>
            <a:fld id="{A674035A-0E96-4374-A5D3-8BBD0E543AFF}" type="slidenum">
              <a:rPr lang="en-US" smtClean="0"/>
              <a:t>53</a:t>
            </a:fld>
            <a:endParaRPr lang="en-US"/>
          </a:p>
        </p:txBody>
      </p:sp>
      <p:pic>
        <p:nvPicPr>
          <p:cNvPr id="6" name="Picture 5">
            <a:extLst>
              <a:ext uri="{FF2B5EF4-FFF2-40B4-BE49-F238E27FC236}">
                <a16:creationId xmlns:a16="http://schemas.microsoft.com/office/drawing/2014/main" id="{116F1496-0104-4BB8-93C5-584729CA9DD4}"/>
              </a:ext>
            </a:extLst>
          </p:cNvPr>
          <p:cNvPicPr>
            <a:picLocks noChangeAspect="1"/>
          </p:cNvPicPr>
          <p:nvPr/>
        </p:nvPicPr>
        <p:blipFill rotWithShape="1">
          <a:blip r:embed="rId2"/>
          <a:srcRect t="13655"/>
          <a:stretch/>
        </p:blipFill>
        <p:spPr>
          <a:xfrm>
            <a:off x="1368513" y="1388099"/>
            <a:ext cx="4651287" cy="3345827"/>
          </a:xfrm>
          <a:prstGeom prst="rect">
            <a:avLst/>
          </a:prstGeom>
        </p:spPr>
      </p:pic>
    </p:spTree>
    <p:extLst>
      <p:ext uri="{BB962C8B-B14F-4D97-AF65-F5344CB8AC3E}">
        <p14:creationId xmlns:p14="http://schemas.microsoft.com/office/powerpoint/2010/main" val="1165701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C021-4C1D-4FC5-A6FD-786DD96D8CD4}"/>
              </a:ext>
            </a:extLst>
          </p:cNvPr>
          <p:cNvSpPr>
            <a:spLocks noGrp="1"/>
          </p:cNvSpPr>
          <p:nvPr>
            <p:ph type="title"/>
          </p:nvPr>
        </p:nvSpPr>
        <p:spPr/>
        <p:txBody>
          <a:bodyPr>
            <a:normAutofit/>
          </a:bodyPr>
          <a:lstStyle/>
          <a:p>
            <a:pPr algn="ctr"/>
            <a:r>
              <a:rPr lang="en-IN" sz="2000" b="1" i="0" u="none" strike="noStrike" baseline="0" dirty="0">
                <a:solidFill>
                  <a:srgbClr val="000000"/>
                </a:solidFill>
                <a:latin typeface="QJTMMS+HelveticaNeue-Medium"/>
              </a:rPr>
              <a:t>Random Forests </a:t>
            </a:r>
            <a:endParaRPr lang="en-IN" sz="3600" b="1" dirty="0"/>
          </a:p>
        </p:txBody>
      </p:sp>
      <p:sp>
        <p:nvSpPr>
          <p:cNvPr id="3" name="Content Placeholder 2">
            <a:extLst>
              <a:ext uri="{FF2B5EF4-FFF2-40B4-BE49-F238E27FC236}">
                <a16:creationId xmlns:a16="http://schemas.microsoft.com/office/drawing/2014/main" id="{E7CC45B8-938D-4B9F-A9B7-E60CB9F4FFA6}"/>
              </a:ext>
            </a:extLst>
          </p:cNvPr>
          <p:cNvSpPr>
            <a:spLocks noGrp="1"/>
          </p:cNvSpPr>
          <p:nvPr>
            <p:ph idx="1"/>
          </p:nvPr>
        </p:nvSpPr>
        <p:spPr/>
        <p:txBody>
          <a:bodyPr/>
          <a:lstStyle/>
          <a:p>
            <a:r>
              <a:rPr lang="en-US" sz="1800" b="0" i="0" u="none" strike="noStrike" baseline="0" dirty="0">
                <a:solidFill>
                  <a:srgbClr val="000000"/>
                </a:solidFill>
                <a:latin typeface="OTSVEA+HelveticaNeue"/>
              </a:rPr>
              <a:t>= Bagging w. trees + random feature subsets </a:t>
            </a:r>
            <a:endParaRPr lang="en-IN" dirty="0"/>
          </a:p>
        </p:txBody>
      </p:sp>
      <p:sp>
        <p:nvSpPr>
          <p:cNvPr id="4" name="Slide Number Placeholder 3">
            <a:extLst>
              <a:ext uri="{FF2B5EF4-FFF2-40B4-BE49-F238E27FC236}">
                <a16:creationId xmlns:a16="http://schemas.microsoft.com/office/drawing/2014/main" id="{82FC3654-0C26-4E78-8184-908446822770}"/>
              </a:ext>
            </a:extLst>
          </p:cNvPr>
          <p:cNvSpPr>
            <a:spLocks noGrp="1"/>
          </p:cNvSpPr>
          <p:nvPr>
            <p:ph type="sldNum" sz="quarter" idx="12"/>
          </p:nvPr>
        </p:nvSpPr>
        <p:spPr/>
        <p:txBody>
          <a:bodyPr/>
          <a:lstStyle/>
          <a:p>
            <a:fld id="{A674035A-0E96-4374-A5D3-8BBD0E543AFF}" type="slidenum">
              <a:rPr lang="en-US" smtClean="0"/>
              <a:t>54</a:t>
            </a:fld>
            <a:endParaRPr lang="en-US"/>
          </a:p>
        </p:txBody>
      </p:sp>
      <p:pic>
        <p:nvPicPr>
          <p:cNvPr id="6" name="Picture 5">
            <a:extLst>
              <a:ext uri="{FF2B5EF4-FFF2-40B4-BE49-F238E27FC236}">
                <a16:creationId xmlns:a16="http://schemas.microsoft.com/office/drawing/2014/main" id="{DB08586F-0ED3-4669-A41D-BE4789941C45}"/>
              </a:ext>
            </a:extLst>
          </p:cNvPr>
          <p:cNvPicPr>
            <a:picLocks noChangeAspect="1"/>
          </p:cNvPicPr>
          <p:nvPr/>
        </p:nvPicPr>
        <p:blipFill rotWithShape="1">
          <a:blip r:embed="rId2"/>
          <a:srcRect t="16213"/>
          <a:stretch/>
        </p:blipFill>
        <p:spPr>
          <a:xfrm>
            <a:off x="789683" y="1726168"/>
            <a:ext cx="4675946" cy="3178017"/>
          </a:xfrm>
          <a:prstGeom prst="rect">
            <a:avLst/>
          </a:prstGeom>
        </p:spPr>
      </p:pic>
      <p:sp>
        <p:nvSpPr>
          <p:cNvPr id="8" name="TextBox 7">
            <a:extLst>
              <a:ext uri="{FF2B5EF4-FFF2-40B4-BE49-F238E27FC236}">
                <a16:creationId xmlns:a16="http://schemas.microsoft.com/office/drawing/2014/main" id="{4E607935-42D4-4922-9215-8CD6F7B4A375}"/>
              </a:ext>
            </a:extLst>
          </p:cNvPr>
          <p:cNvSpPr txBox="1"/>
          <p:nvPr/>
        </p:nvSpPr>
        <p:spPr>
          <a:xfrm>
            <a:off x="4572000" y="1726168"/>
            <a:ext cx="4572000" cy="923330"/>
          </a:xfrm>
          <a:prstGeom prst="rect">
            <a:avLst/>
          </a:prstGeom>
          <a:noFill/>
        </p:spPr>
        <p:txBody>
          <a:bodyPr wrap="square">
            <a:spAutoFit/>
          </a:bodyPr>
          <a:lstStyle/>
          <a:p>
            <a:r>
              <a:rPr lang="en-US" sz="1800" b="0" i="1" u="none" strike="noStrike" baseline="0" dirty="0">
                <a:solidFill>
                  <a:srgbClr val="000000"/>
                </a:solidFill>
                <a:latin typeface="RCISTI+HelveticaNeue-Italic"/>
              </a:rPr>
              <a:t>“… random forest with random features is formed by selecting at random, at each node, a small group of input variables to split on.” </a:t>
            </a:r>
            <a:endParaRPr lang="en-IN" dirty="0"/>
          </a:p>
        </p:txBody>
      </p:sp>
    </p:spTree>
    <p:extLst>
      <p:ext uri="{BB962C8B-B14F-4D97-AF65-F5344CB8AC3E}">
        <p14:creationId xmlns:p14="http://schemas.microsoft.com/office/powerpoint/2010/main" val="2889584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4A5E-0567-4FDA-B3CC-FA143B670CAB}"/>
              </a:ext>
            </a:extLst>
          </p:cNvPr>
          <p:cNvSpPr>
            <a:spLocks noGrp="1"/>
          </p:cNvSpPr>
          <p:nvPr>
            <p:ph type="title"/>
          </p:nvPr>
        </p:nvSpPr>
        <p:spPr>
          <a:xfrm>
            <a:off x="685800" y="273844"/>
            <a:ext cx="7829550" cy="994172"/>
          </a:xfrm>
        </p:spPr>
        <p:txBody>
          <a:bodyPr>
            <a:normAutofit/>
          </a:bodyPr>
          <a:lstStyle/>
          <a:p>
            <a:r>
              <a:rPr lang="en-IN" sz="2000" b="1" i="0" u="none" strike="noStrike" baseline="0" dirty="0">
                <a:solidFill>
                  <a:srgbClr val="000000"/>
                </a:solidFill>
                <a:latin typeface="QJTMMS+HelveticaNeue-Medium"/>
              </a:rPr>
              <a:t>Bias and Variance Example </a:t>
            </a:r>
            <a:endParaRPr lang="en-IN" sz="3600" b="1" dirty="0"/>
          </a:p>
        </p:txBody>
      </p:sp>
      <p:pic>
        <p:nvPicPr>
          <p:cNvPr id="6" name="Content Placeholder 5">
            <a:extLst>
              <a:ext uri="{FF2B5EF4-FFF2-40B4-BE49-F238E27FC236}">
                <a16:creationId xmlns:a16="http://schemas.microsoft.com/office/drawing/2014/main" id="{655ECCE6-0D14-42D9-99F7-16D6458D4662}"/>
              </a:ext>
            </a:extLst>
          </p:cNvPr>
          <p:cNvPicPr>
            <a:picLocks noGrp="1" noChangeAspect="1"/>
          </p:cNvPicPr>
          <p:nvPr>
            <p:ph sz="half" idx="1"/>
          </p:nvPr>
        </p:nvPicPr>
        <p:blipFill>
          <a:blip r:embed="rId3"/>
          <a:stretch>
            <a:fillRect/>
          </a:stretch>
        </p:blipFill>
        <p:spPr>
          <a:xfrm>
            <a:off x="331470" y="1216421"/>
            <a:ext cx="3886200" cy="2710657"/>
          </a:xfrm>
        </p:spPr>
      </p:pic>
      <p:pic>
        <p:nvPicPr>
          <p:cNvPr id="9" name="Content Placeholder 8">
            <a:extLst>
              <a:ext uri="{FF2B5EF4-FFF2-40B4-BE49-F238E27FC236}">
                <a16:creationId xmlns:a16="http://schemas.microsoft.com/office/drawing/2014/main" id="{D98A1EF0-C999-460C-ACDD-A6F9906EBB6A}"/>
              </a:ext>
            </a:extLst>
          </p:cNvPr>
          <p:cNvPicPr>
            <a:picLocks noGrp="1" noChangeAspect="1"/>
          </p:cNvPicPr>
          <p:nvPr>
            <p:ph sz="half" idx="2"/>
          </p:nvPr>
        </p:nvPicPr>
        <p:blipFill>
          <a:blip r:embed="rId4"/>
          <a:stretch>
            <a:fillRect/>
          </a:stretch>
        </p:blipFill>
        <p:spPr>
          <a:xfrm>
            <a:off x="4572000" y="936049"/>
            <a:ext cx="3886200" cy="3078680"/>
          </a:xfrm>
        </p:spPr>
      </p:pic>
      <p:sp>
        <p:nvSpPr>
          <p:cNvPr id="4" name="Slide Number Placeholder 3">
            <a:extLst>
              <a:ext uri="{FF2B5EF4-FFF2-40B4-BE49-F238E27FC236}">
                <a16:creationId xmlns:a16="http://schemas.microsoft.com/office/drawing/2014/main" id="{04D00587-D4E7-4ADC-8B95-49815298EC59}"/>
              </a:ext>
            </a:extLst>
          </p:cNvPr>
          <p:cNvSpPr>
            <a:spLocks noGrp="1"/>
          </p:cNvSpPr>
          <p:nvPr>
            <p:ph type="sldNum" sz="quarter" idx="12"/>
          </p:nvPr>
        </p:nvSpPr>
        <p:spPr/>
        <p:txBody>
          <a:bodyPr/>
          <a:lstStyle/>
          <a:p>
            <a:fld id="{A674035A-0E96-4374-A5D3-8BBD0E543AFF}" type="slidenum">
              <a:rPr lang="en-US" smtClean="0"/>
              <a:t>55</a:t>
            </a:fld>
            <a:endParaRPr lang="en-US"/>
          </a:p>
        </p:txBody>
      </p:sp>
      <p:sp>
        <p:nvSpPr>
          <p:cNvPr id="11" name="TextBox 10">
            <a:extLst>
              <a:ext uri="{FF2B5EF4-FFF2-40B4-BE49-F238E27FC236}">
                <a16:creationId xmlns:a16="http://schemas.microsoft.com/office/drawing/2014/main" id="{AE12A8B8-3574-4F2E-9E75-9E4082F8A6F8}"/>
              </a:ext>
            </a:extLst>
          </p:cNvPr>
          <p:cNvSpPr txBox="1"/>
          <p:nvPr/>
        </p:nvSpPr>
        <p:spPr>
          <a:xfrm>
            <a:off x="4373880" y="4033331"/>
            <a:ext cx="4572000" cy="646331"/>
          </a:xfrm>
          <a:prstGeom prst="rect">
            <a:avLst/>
          </a:prstGeom>
          <a:noFill/>
        </p:spPr>
        <p:txBody>
          <a:bodyPr wrap="square">
            <a:spAutoFit/>
          </a:bodyPr>
          <a:lstStyle/>
          <a:p>
            <a:r>
              <a:rPr lang="en-US" sz="1800" b="0" i="0" u="none" strike="noStrike" baseline="0" dirty="0">
                <a:solidFill>
                  <a:srgbClr val="000000"/>
                </a:solidFill>
                <a:latin typeface="OTSVEA+HelveticaNeue"/>
              </a:rPr>
              <a:t>here, suppose </a:t>
            </a:r>
            <a:r>
              <a:rPr lang="en-US" dirty="0">
                <a:solidFill>
                  <a:srgbClr val="000000"/>
                </a:solidFill>
                <a:latin typeface="OTSVEA+HelveticaNeue"/>
              </a:rPr>
              <a:t>if we </a:t>
            </a:r>
            <a:r>
              <a:rPr lang="en-US" sz="1800" b="0" i="0" u="none" strike="noStrike" baseline="0" dirty="0">
                <a:solidFill>
                  <a:srgbClr val="000000"/>
                </a:solidFill>
                <a:latin typeface="OTSVEA+HelveticaNeue"/>
              </a:rPr>
              <a:t>fit a simple linear model (linear regression) or a decision tree stump </a:t>
            </a:r>
            <a:endParaRPr lang="en-IN" dirty="0"/>
          </a:p>
        </p:txBody>
      </p:sp>
    </p:spTree>
    <p:extLst>
      <p:ext uri="{BB962C8B-B14F-4D97-AF65-F5344CB8AC3E}">
        <p14:creationId xmlns:p14="http://schemas.microsoft.com/office/powerpoint/2010/main" val="1123315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9A1CC-CE41-46C0-86C6-F7CB4067F01D}"/>
              </a:ext>
            </a:extLst>
          </p:cNvPr>
          <p:cNvSpPr>
            <a:spLocks noGrp="1"/>
          </p:cNvSpPr>
          <p:nvPr>
            <p:ph type="title"/>
          </p:nvPr>
        </p:nvSpPr>
        <p:spPr/>
        <p:txBody>
          <a:bodyPr>
            <a:normAutofit/>
          </a:bodyPr>
          <a:lstStyle/>
          <a:p>
            <a:r>
              <a:rPr lang="en-IN" sz="2400" b="1" i="0" u="none" strike="noStrike" baseline="0" dirty="0">
                <a:solidFill>
                  <a:srgbClr val="000000"/>
                </a:solidFill>
                <a:latin typeface="QJTMMS+HelveticaNeue-Medium"/>
              </a:rPr>
              <a:t>Bias and Variance Example </a:t>
            </a:r>
            <a:endParaRPr lang="en-IN" sz="2400" dirty="0"/>
          </a:p>
        </p:txBody>
      </p:sp>
      <p:pic>
        <p:nvPicPr>
          <p:cNvPr id="6" name="Content Placeholder 5">
            <a:extLst>
              <a:ext uri="{FF2B5EF4-FFF2-40B4-BE49-F238E27FC236}">
                <a16:creationId xmlns:a16="http://schemas.microsoft.com/office/drawing/2014/main" id="{793F8A9D-1292-49DF-95BC-B1835788E7F4}"/>
              </a:ext>
            </a:extLst>
          </p:cNvPr>
          <p:cNvPicPr>
            <a:picLocks noGrp="1" noChangeAspect="1"/>
          </p:cNvPicPr>
          <p:nvPr>
            <p:ph idx="1"/>
          </p:nvPr>
        </p:nvPicPr>
        <p:blipFill>
          <a:blip r:embed="rId2"/>
          <a:stretch>
            <a:fillRect/>
          </a:stretch>
        </p:blipFill>
        <p:spPr>
          <a:xfrm>
            <a:off x="255318" y="1086823"/>
            <a:ext cx="4259484" cy="2685691"/>
          </a:xfrm>
        </p:spPr>
      </p:pic>
      <p:sp>
        <p:nvSpPr>
          <p:cNvPr id="4" name="Slide Number Placeholder 3">
            <a:extLst>
              <a:ext uri="{FF2B5EF4-FFF2-40B4-BE49-F238E27FC236}">
                <a16:creationId xmlns:a16="http://schemas.microsoft.com/office/drawing/2014/main" id="{34A1A4CE-B581-45AF-8989-E44B6CF5FCFA}"/>
              </a:ext>
            </a:extLst>
          </p:cNvPr>
          <p:cNvSpPr>
            <a:spLocks noGrp="1"/>
          </p:cNvSpPr>
          <p:nvPr>
            <p:ph type="sldNum" sz="quarter" idx="12"/>
          </p:nvPr>
        </p:nvSpPr>
        <p:spPr/>
        <p:txBody>
          <a:bodyPr/>
          <a:lstStyle/>
          <a:p>
            <a:fld id="{A674035A-0E96-4374-A5D3-8BBD0E543AFF}" type="slidenum">
              <a:rPr lang="en-US" smtClean="0"/>
              <a:t>56</a:t>
            </a:fld>
            <a:endParaRPr lang="en-US"/>
          </a:p>
        </p:txBody>
      </p:sp>
      <p:sp>
        <p:nvSpPr>
          <p:cNvPr id="8" name="TextBox 7">
            <a:extLst>
              <a:ext uri="{FF2B5EF4-FFF2-40B4-BE49-F238E27FC236}">
                <a16:creationId xmlns:a16="http://schemas.microsoft.com/office/drawing/2014/main" id="{DA688E8F-49B5-4E31-80EC-23C6B260046C}"/>
              </a:ext>
            </a:extLst>
          </p:cNvPr>
          <p:cNvSpPr txBox="1"/>
          <p:nvPr/>
        </p:nvSpPr>
        <p:spPr>
          <a:xfrm>
            <a:off x="464820" y="3703856"/>
            <a:ext cx="4572000" cy="923330"/>
          </a:xfrm>
          <a:prstGeom prst="rect">
            <a:avLst/>
          </a:prstGeom>
          <a:noFill/>
        </p:spPr>
        <p:txBody>
          <a:bodyPr wrap="square">
            <a:spAutoFit/>
          </a:bodyPr>
          <a:lstStyle/>
          <a:p>
            <a:r>
              <a:rPr lang="en-US" sz="1800" b="0" i="0" u="none" strike="noStrike" baseline="0" dirty="0">
                <a:solidFill>
                  <a:srgbClr val="000000"/>
                </a:solidFill>
                <a:latin typeface="OTSVEA+HelveticaNeue"/>
              </a:rPr>
              <a:t>where f(x) is some true (target) function the blue dots are a training dataset; suppose if we fit an unpruned decision tree </a:t>
            </a:r>
            <a:endParaRPr lang="en-IN" dirty="0"/>
          </a:p>
        </p:txBody>
      </p:sp>
    </p:spTree>
    <p:extLst>
      <p:ext uri="{BB962C8B-B14F-4D97-AF65-F5344CB8AC3E}">
        <p14:creationId xmlns:p14="http://schemas.microsoft.com/office/powerpoint/2010/main" val="1257268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9506-B687-4D0A-AE72-912946D58280}"/>
              </a:ext>
            </a:extLst>
          </p:cNvPr>
          <p:cNvSpPr>
            <a:spLocks noGrp="1"/>
          </p:cNvSpPr>
          <p:nvPr>
            <p:ph type="title"/>
          </p:nvPr>
        </p:nvSpPr>
        <p:spPr/>
        <p:txBody>
          <a:bodyPr/>
          <a:lstStyle/>
          <a:p>
            <a:r>
              <a:rPr lang="en-US" sz="1800" b="1" i="0" u="none" strike="noStrike" baseline="0" dirty="0">
                <a:solidFill>
                  <a:srgbClr val="000000"/>
                </a:solidFill>
                <a:latin typeface="OTSVEA+HelveticaNeue"/>
              </a:rPr>
              <a:t>So, why does bagging work/what does it do? </a:t>
            </a:r>
            <a:endParaRPr lang="en-IN" b="1" dirty="0"/>
          </a:p>
        </p:txBody>
      </p:sp>
      <p:pic>
        <p:nvPicPr>
          <p:cNvPr id="6" name="Content Placeholder 5">
            <a:extLst>
              <a:ext uri="{FF2B5EF4-FFF2-40B4-BE49-F238E27FC236}">
                <a16:creationId xmlns:a16="http://schemas.microsoft.com/office/drawing/2014/main" id="{C28FC94C-46A2-410D-8CD9-E56F0FC40E5A}"/>
              </a:ext>
            </a:extLst>
          </p:cNvPr>
          <p:cNvPicPr>
            <a:picLocks noGrp="1" noChangeAspect="1"/>
          </p:cNvPicPr>
          <p:nvPr>
            <p:ph sz="half" idx="1"/>
          </p:nvPr>
        </p:nvPicPr>
        <p:blipFill>
          <a:blip r:embed="rId2"/>
          <a:stretch>
            <a:fillRect/>
          </a:stretch>
        </p:blipFill>
        <p:spPr>
          <a:xfrm>
            <a:off x="438150" y="1268016"/>
            <a:ext cx="3886200" cy="2436345"/>
          </a:xfrm>
        </p:spPr>
      </p:pic>
      <p:pic>
        <p:nvPicPr>
          <p:cNvPr id="11" name="Content Placeholder 10">
            <a:extLst>
              <a:ext uri="{FF2B5EF4-FFF2-40B4-BE49-F238E27FC236}">
                <a16:creationId xmlns:a16="http://schemas.microsoft.com/office/drawing/2014/main" id="{78DBB1A8-2553-4C41-B037-1F86089BF046}"/>
              </a:ext>
            </a:extLst>
          </p:cNvPr>
          <p:cNvPicPr>
            <a:picLocks noGrp="1" noChangeAspect="1"/>
          </p:cNvPicPr>
          <p:nvPr>
            <p:ph sz="half" idx="2"/>
          </p:nvPr>
        </p:nvPicPr>
        <p:blipFill>
          <a:blip r:embed="rId3"/>
          <a:stretch>
            <a:fillRect/>
          </a:stretch>
        </p:blipFill>
        <p:spPr>
          <a:xfrm>
            <a:off x="4572000" y="1188637"/>
            <a:ext cx="3886200" cy="2595101"/>
          </a:xfrm>
        </p:spPr>
      </p:pic>
      <p:sp>
        <p:nvSpPr>
          <p:cNvPr id="4" name="Slide Number Placeholder 3">
            <a:extLst>
              <a:ext uri="{FF2B5EF4-FFF2-40B4-BE49-F238E27FC236}">
                <a16:creationId xmlns:a16="http://schemas.microsoft.com/office/drawing/2014/main" id="{6ED6C5A9-E46B-4B2C-B65D-675A97FB141C}"/>
              </a:ext>
            </a:extLst>
          </p:cNvPr>
          <p:cNvSpPr>
            <a:spLocks noGrp="1"/>
          </p:cNvSpPr>
          <p:nvPr>
            <p:ph type="sldNum" sz="quarter" idx="12"/>
          </p:nvPr>
        </p:nvSpPr>
        <p:spPr/>
        <p:txBody>
          <a:bodyPr/>
          <a:lstStyle/>
          <a:p>
            <a:fld id="{A674035A-0E96-4374-A5D3-8BBD0E543AFF}" type="slidenum">
              <a:rPr lang="en-US" smtClean="0"/>
              <a:t>57</a:t>
            </a:fld>
            <a:endParaRPr lang="en-US"/>
          </a:p>
        </p:txBody>
      </p:sp>
      <p:sp>
        <p:nvSpPr>
          <p:cNvPr id="8" name="TextBox 7">
            <a:extLst>
              <a:ext uri="{FF2B5EF4-FFF2-40B4-BE49-F238E27FC236}">
                <a16:creationId xmlns:a16="http://schemas.microsoft.com/office/drawing/2014/main" id="{46CB9A62-7994-4DE6-B2FC-8C2C99D571F6}"/>
              </a:ext>
            </a:extLst>
          </p:cNvPr>
          <p:cNvSpPr txBox="1"/>
          <p:nvPr/>
        </p:nvSpPr>
        <p:spPr>
          <a:xfrm>
            <a:off x="815340" y="3891846"/>
            <a:ext cx="4572000" cy="646331"/>
          </a:xfrm>
          <a:prstGeom prst="rect">
            <a:avLst/>
          </a:prstGeom>
          <a:noFill/>
        </p:spPr>
        <p:txBody>
          <a:bodyPr wrap="square">
            <a:spAutoFit/>
          </a:bodyPr>
          <a:lstStyle/>
          <a:p>
            <a:r>
              <a:rPr lang="en-US" sz="1800" b="0" i="0" u="none" strike="noStrike" baseline="0" dirty="0">
                <a:solidFill>
                  <a:srgbClr val="000000"/>
                </a:solidFill>
                <a:latin typeface="OTSVEA+HelveticaNeue"/>
              </a:rPr>
              <a:t>where f(x) is some true (target) function suppose we have multiple training sets </a:t>
            </a:r>
            <a:endParaRPr lang="en-IN" dirty="0"/>
          </a:p>
        </p:txBody>
      </p:sp>
    </p:spTree>
    <p:extLst>
      <p:ext uri="{BB962C8B-B14F-4D97-AF65-F5344CB8AC3E}">
        <p14:creationId xmlns:p14="http://schemas.microsoft.com/office/powerpoint/2010/main" val="1494780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F5C6-415B-4A4D-A29F-FA5938C493E3}"/>
              </a:ext>
            </a:extLst>
          </p:cNvPr>
          <p:cNvSpPr>
            <a:spLocks noGrp="1"/>
          </p:cNvSpPr>
          <p:nvPr>
            <p:ph type="title"/>
          </p:nvPr>
        </p:nvSpPr>
        <p:spPr/>
        <p:txBody>
          <a:bodyPr>
            <a:normAutofit/>
          </a:bodyPr>
          <a:lstStyle/>
          <a:p>
            <a:r>
              <a:rPr lang="en-US" sz="2800" b="1" dirty="0"/>
              <a:t>Pros and cons</a:t>
            </a:r>
            <a:endParaRPr lang="en-IN" sz="2800" b="1" dirty="0"/>
          </a:p>
        </p:txBody>
      </p:sp>
      <p:sp>
        <p:nvSpPr>
          <p:cNvPr id="3" name="Content Placeholder 2">
            <a:extLst>
              <a:ext uri="{FF2B5EF4-FFF2-40B4-BE49-F238E27FC236}">
                <a16:creationId xmlns:a16="http://schemas.microsoft.com/office/drawing/2014/main" id="{5AEF24AF-9A78-4E84-90F3-B800451210F2}"/>
              </a:ext>
            </a:extLst>
          </p:cNvPr>
          <p:cNvSpPr>
            <a:spLocks noGrp="1"/>
          </p:cNvSpPr>
          <p:nvPr>
            <p:ph idx="1"/>
          </p:nvPr>
        </p:nvSpPr>
        <p:spPr>
          <a:xfrm>
            <a:off x="628650" y="1173480"/>
            <a:ext cx="7886700" cy="3459243"/>
          </a:xfrm>
        </p:spPr>
        <p:txBody>
          <a:bodyPr>
            <a:normAutofit/>
          </a:bodyPr>
          <a:lstStyle/>
          <a:p>
            <a:pPr algn="l">
              <a:buFont typeface="+mj-lt"/>
              <a:buAutoNum type="arabicPeriod"/>
            </a:pPr>
            <a:r>
              <a:rPr lang="en-US" sz="1400" b="0" i="0" dirty="0">
                <a:solidFill>
                  <a:srgbClr val="000000"/>
                </a:solidFill>
                <a:effectLst/>
                <a:latin typeface="+mj-lt"/>
              </a:rPr>
              <a:t>It reduces overfitting in decision trees and helps to improve the accuracy</a:t>
            </a:r>
          </a:p>
          <a:p>
            <a:pPr algn="l">
              <a:buFont typeface="+mj-lt"/>
              <a:buAutoNum type="arabicPeriod"/>
            </a:pPr>
            <a:r>
              <a:rPr lang="en-US" sz="1400" b="0" i="0" dirty="0">
                <a:solidFill>
                  <a:srgbClr val="000000"/>
                </a:solidFill>
                <a:effectLst/>
                <a:latin typeface="+mj-lt"/>
              </a:rPr>
              <a:t>It is flexible to both classification and regression problems</a:t>
            </a:r>
          </a:p>
          <a:p>
            <a:pPr algn="l">
              <a:buFont typeface="+mj-lt"/>
              <a:buAutoNum type="arabicPeriod"/>
            </a:pPr>
            <a:r>
              <a:rPr lang="en-US" sz="1400" b="0" i="0" dirty="0">
                <a:solidFill>
                  <a:srgbClr val="000000"/>
                </a:solidFill>
                <a:effectLst/>
                <a:latin typeface="+mj-lt"/>
              </a:rPr>
              <a:t>It works well with both categorical and continuous values</a:t>
            </a:r>
          </a:p>
          <a:p>
            <a:pPr marL="0" indent="0" algn="l">
              <a:buNone/>
            </a:pPr>
            <a:r>
              <a:rPr lang="en-US" sz="1400" b="0" i="0" dirty="0">
                <a:solidFill>
                  <a:srgbClr val="000000"/>
                </a:solidFill>
                <a:effectLst/>
                <a:latin typeface="+mj-lt"/>
              </a:rPr>
              <a:t>4. </a:t>
            </a:r>
            <a:r>
              <a:rPr lang="en-US" sz="1400" b="0" i="0" dirty="0" err="1">
                <a:solidFill>
                  <a:srgbClr val="000000"/>
                </a:solidFill>
                <a:effectLst/>
                <a:latin typeface="+mj-lt"/>
              </a:rPr>
              <a:t>Normalising</a:t>
            </a:r>
            <a:r>
              <a:rPr lang="en-US" sz="1400" b="0" i="0" dirty="0">
                <a:solidFill>
                  <a:srgbClr val="000000"/>
                </a:solidFill>
                <a:effectLst/>
                <a:latin typeface="+mj-lt"/>
              </a:rPr>
              <a:t> of data is not required as it uses a rule-based approach.</a:t>
            </a:r>
          </a:p>
          <a:p>
            <a:pPr marL="0" indent="0">
              <a:buNone/>
            </a:pPr>
            <a:endParaRPr lang="en-IN" sz="1400" dirty="0">
              <a:latin typeface="+mj-lt"/>
            </a:endParaRPr>
          </a:p>
          <a:p>
            <a:pPr marL="0" indent="0">
              <a:buNone/>
            </a:pPr>
            <a:r>
              <a:rPr lang="en-IN" sz="1400" b="1" dirty="0">
                <a:latin typeface="+mj-lt"/>
              </a:rPr>
              <a:t>Cons</a:t>
            </a:r>
          </a:p>
          <a:p>
            <a:pPr algn="l">
              <a:buFont typeface="+mj-lt"/>
              <a:buAutoNum type="arabicPeriod"/>
            </a:pPr>
            <a:r>
              <a:rPr lang="en-US" sz="1400" b="0" i="0" dirty="0">
                <a:solidFill>
                  <a:srgbClr val="000000"/>
                </a:solidFill>
                <a:effectLst/>
                <a:latin typeface="+mj-lt"/>
              </a:rPr>
              <a:t>It requires much computational power as well as resources as it builds numerous trees to combine their outputs. </a:t>
            </a:r>
          </a:p>
          <a:p>
            <a:pPr algn="l">
              <a:buFont typeface="+mj-lt"/>
              <a:buAutoNum type="arabicPeriod"/>
            </a:pPr>
            <a:r>
              <a:rPr lang="en-US" sz="1400" b="0" i="0" dirty="0">
                <a:solidFill>
                  <a:srgbClr val="000000"/>
                </a:solidFill>
                <a:effectLst/>
                <a:latin typeface="+mj-lt"/>
              </a:rPr>
              <a:t>It also requires much time for training as it combines a lot of decision trees to determine the class.</a:t>
            </a:r>
          </a:p>
          <a:p>
            <a:pPr algn="l">
              <a:buFont typeface="+mj-lt"/>
              <a:buAutoNum type="arabicPeriod"/>
            </a:pPr>
            <a:r>
              <a:rPr lang="en-US" sz="1400" b="0" i="0" dirty="0">
                <a:solidFill>
                  <a:srgbClr val="000000"/>
                </a:solidFill>
                <a:effectLst/>
                <a:latin typeface="+mj-lt"/>
              </a:rPr>
              <a:t>Due to the ensemble of decision trees, it also suffers interpretability and fails to determine the significance of each variable.</a:t>
            </a:r>
          </a:p>
          <a:p>
            <a:pPr marL="0" indent="0">
              <a:buNone/>
            </a:pPr>
            <a:endParaRPr lang="en-IN" sz="1400" b="1" dirty="0">
              <a:latin typeface="+mj-lt"/>
            </a:endParaRPr>
          </a:p>
        </p:txBody>
      </p:sp>
      <p:sp>
        <p:nvSpPr>
          <p:cNvPr id="4" name="Slide Number Placeholder 3">
            <a:extLst>
              <a:ext uri="{FF2B5EF4-FFF2-40B4-BE49-F238E27FC236}">
                <a16:creationId xmlns:a16="http://schemas.microsoft.com/office/drawing/2014/main" id="{F3C4915F-7CCC-4D1A-B5F8-95ADD216CAF1}"/>
              </a:ext>
            </a:extLst>
          </p:cNvPr>
          <p:cNvSpPr>
            <a:spLocks noGrp="1"/>
          </p:cNvSpPr>
          <p:nvPr>
            <p:ph type="sldNum" sz="quarter" idx="12"/>
          </p:nvPr>
        </p:nvSpPr>
        <p:spPr/>
        <p:txBody>
          <a:bodyPr/>
          <a:lstStyle/>
          <a:p>
            <a:fld id="{A674035A-0E96-4374-A5D3-8BBD0E543AFF}" type="slidenum">
              <a:rPr lang="en-US" smtClean="0"/>
              <a:t>58</a:t>
            </a:fld>
            <a:endParaRPr lang="en-US"/>
          </a:p>
        </p:txBody>
      </p:sp>
    </p:spTree>
    <p:extLst>
      <p:ext uri="{BB962C8B-B14F-4D97-AF65-F5344CB8AC3E}">
        <p14:creationId xmlns:p14="http://schemas.microsoft.com/office/powerpoint/2010/main" val="3839041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B7DD-2415-4068-A527-807471BCA92E}"/>
              </a:ext>
            </a:extLst>
          </p:cNvPr>
          <p:cNvSpPr>
            <a:spLocks noGrp="1"/>
          </p:cNvSpPr>
          <p:nvPr>
            <p:ph type="title"/>
          </p:nvPr>
        </p:nvSpPr>
        <p:spPr>
          <a:xfrm>
            <a:off x="628650" y="273844"/>
            <a:ext cx="7886700" cy="404336"/>
          </a:xfrm>
        </p:spPr>
        <p:txBody>
          <a:bodyPr>
            <a:normAutofit fontScale="90000"/>
          </a:bodyPr>
          <a:lstStyle/>
          <a:p>
            <a:r>
              <a:rPr lang="en-US" b="1" dirty="0"/>
              <a:t>BOOSTING</a:t>
            </a:r>
            <a:endParaRPr lang="en-IN" b="1" dirty="0"/>
          </a:p>
        </p:txBody>
      </p:sp>
      <p:sp>
        <p:nvSpPr>
          <p:cNvPr id="3" name="Content Placeholder 2">
            <a:extLst>
              <a:ext uri="{FF2B5EF4-FFF2-40B4-BE49-F238E27FC236}">
                <a16:creationId xmlns:a16="http://schemas.microsoft.com/office/drawing/2014/main" id="{F950EEA1-50E7-4113-A9A8-80A0E6FA9361}"/>
              </a:ext>
            </a:extLst>
          </p:cNvPr>
          <p:cNvSpPr>
            <a:spLocks noGrp="1"/>
          </p:cNvSpPr>
          <p:nvPr>
            <p:ph idx="1"/>
          </p:nvPr>
        </p:nvSpPr>
        <p:spPr>
          <a:xfrm>
            <a:off x="628650" y="678180"/>
            <a:ext cx="7886700" cy="3954543"/>
          </a:xfrm>
        </p:spPr>
        <p:txBody>
          <a:bodyPr>
            <a:normAutofit/>
          </a:bodyPr>
          <a:lstStyle/>
          <a:p>
            <a:r>
              <a:rPr lang="en-US" sz="1600" dirty="0"/>
              <a:t>Yet another approach for improving the predictions resulting from a decision tree.</a:t>
            </a:r>
          </a:p>
          <a:p>
            <a:pPr marL="0" indent="0">
              <a:buNone/>
            </a:pPr>
            <a:endParaRPr lang="en-US" sz="1600" dirty="0"/>
          </a:p>
          <a:p>
            <a:r>
              <a:rPr lang="en-US" sz="1600" dirty="0"/>
              <a:t>Like bagging , it can be applied to both regression and classification</a:t>
            </a:r>
          </a:p>
          <a:p>
            <a:pPr marL="0" indent="0">
              <a:buNone/>
            </a:pPr>
            <a:endParaRPr lang="en-US" sz="1600" dirty="0"/>
          </a:p>
          <a:p>
            <a:r>
              <a:rPr lang="en-US" sz="1600" dirty="0"/>
              <a:t> Recall that bagging involves creating multiple copies of the original training dataset using bootstrap, fitting a separate decision tree to each copy, and combining all of the trees in order to create a single predictions model.</a:t>
            </a:r>
          </a:p>
          <a:p>
            <a:pPr marL="0" indent="0">
              <a:buNone/>
            </a:pPr>
            <a:endParaRPr lang="en-US" sz="1600" dirty="0"/>
          </a:p>
          <a:p>
            <a:r>
              <a:rPr lang="en-US" sz="1600" dirty="0"/>
              <a:t>Notably, each trees built on a bootstrap data set, independent of the other tress.</a:t>
            </a:r>
          </a:p>
          <a:p>
            <a:pPr marL="0" indent="0">
              <a:buNone/>
            </a:pPr>
            <a:endParaRPr lang="en-US" sz="1600" dirty="0"/>
          </a:p>
          <a:p>
            <a:r>
              <a:rPr lang="en-US" sz="1600" dirty="0"/>
              <a:t>Boosting works in a similar way, except that the trees are </a:t>
            </a:r>
            <a:r>
              <a:rPr lang="en-US" sz="1600" b="1" dirty="0"/>
              <a:t>sequentially built</a:t>
            </a:r>
            <a:r>
              <a:rPr lang="en-US" sz="1600" dirty="0"/>
              <a:t>; each tree is grown using the information from previously grown trees.</a:t>
            </a:r>
          </a:p>
          <a:p>
            <a:pPr marL="0" indent="0">
              <a:buNone/>
            </a:pPr>
            <a:endParaRPr lang="en-US" sz="1600" dirty="0"/>
          </a:p>
        </p:txBody>
      </p:sp>
      <p:sp>
        <p:nvSpPr>
          <p:cNvPr id="4" name="Slide Number Placeholder 3">
            <a:extLst>
              <a:ext uri="{FF2B5EF4-FFF2-40B4-BE49-F238E27FC236}">
                <a16:creationId xmlns:a16="http://schemas.microsoft.com/office/drawing/2014/main" id="{DD4CE757-B96C-4C01-BA06-49473C6739B3}"/>
              </a:ext>
            </a:extLst>
          </p:cNvPr>
          <p:cNvSpPr>
            <a:spLocks noGrp="1"/>
          </p:cNvSpPr>
          <p:nvPr>
            <p:ph type="sldNum" sz="quarter" idx="12"/>
          </p:nvPr>
        </p:nvSpPr>
        <p:spPr/>
        <p:txBody>
          <a:bodyPr/>
          <a:lstStyle/>
          <a:p>
            <a:fld id="{A674035A-0E96-4374-A5D3-8BBD0E543AFF}" type="slidenum">
              <a:rPr lang="en-US" smtClean="0"/>
              <a:t>59</a:t>
            </a:fld>
            <a:endParaRPr lang="en-US"/>
          </a:p>
        </p:txBody>
      </p:sp>
    </p:spTree>
    <p:extLst>
      <p:ext uri="{BB962C8B-B14F-4D97-AF65-F5344CB8AC3E}">
        <p14:creationId xmlns:p14="http://schemas.microsoft.com/office/powerpoint/2010/main" val="869578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1042425" y="295788"/>
            <a:ext cx="7789800" cy="572700"/>
          </a:xfrm>
          <a:prstGeom prst="rect">
            <a:avLst/>
          </a:prstGeom>
        </p:spPr>
        <p:txBody>
          <a:bodyPr spcFirstLastPara="1" vert="horz" wrap="square" lIns="91425" tIns="91425" rIns="91425" bIns="91425" rtlCol="0" anchor="t" anchorCtr="0">
            <a:noAutofit/>
          </a:bodyPr>
          <a:lstStyle/>
          <a:p>
            <a:r>
              <a:rPr lang="en">
                <a:latin typeface="Montserrat"/>
                <a:ea typeface="Montserrat"/>
                <a:cs typeface="Montserrat"/>
                <a:sym typeface="Montserrat"/>
              </a:rPr>
              <a:t>Clean and Organize the Data</a:t>
            </a:r>
            <a:endParaRPr>
              <a:latin typeface="Montserrat"/>
              <a:ea typeface="Montserrat"/>
              <a:cs typeface="Montserrat"/>
              <a:sym typeface="Montserrat"/>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445" name="Google Shape;445;p40"/>
          <p:cNvSpPr/>
          <p:nvPr/>
        </p:nvSpPr>
        <p:spPr>
          <a:xfrm>
            <a:off x="185125" y="27078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cxnSp>
        <p:nvCxnSpPr>
          <p:cNvPr id="446" name="Google Shape;446;p40"/>
          <p:cNvCxnSpPr>
            <a:stCxn id="445" idx="3"/>
          </p:cNvCxnSpPr>
          <p:nvPr/>
        </p:nvCxnSpPr>
        <p:spPr>
          <a:xfrm>
            <a:off x="1525525" y="3161775"/>
            <a:ext cx="423000" cy="0"/>
          </a:xfrm>
          <a:prstGeom prst="straightConnector1">
            <a:avLst/>
          </a:prstGeom>
          <a:noFill/>
          <a:ln w="38100" cap="flat" cmpd="sng">
            <a:solidFill>
              <a:srgbClr val="424242"/>
            </a:solidFill>
            <a:prstDash val="solid"/>
            <a:round/>
            <a:headEnd type="none" w="med" len="med"/>
            <a:tailEnd type="triangle" w="med" len="med"/>
          </a:ln>
        </p:spPr>
      </p:cxnSp>
      <p:sp>
        <p:nvSpPr>
          <p:cNvPr id="448" name="Google Shape;448;p40"/>
          <p:cNvSpPr txBox="1"/>
          <p:nvPr/>
        </p:nvSpPr>
        <p:spPr>
          <a:xfrm>
            <a:off x="60100" y="2800650"/>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Acquisition </a:t>
            </a:r>
            <a:endParaRPr sz="1800">
              <a:solidFill>
                <a:srgbClr val="FFFFFF"/>
              </a:solidFill>
              <a:latin typeface="Montserrat"/>
              <a:ea typeface="Montserrat"/>
              <a:cs typeface="Montserrat"/>
              <a:sym typeface="Montserrat"/>
            </a:endParaRPr>
          </a:p>
        </p:txBody>
      </p:sp>
      <p:sp>
        <p:nvSpPr>
          <p:cNvPr id="449" name="Google Shape;449;p40"/>
          <p:cNvSpPr/>
          <p:nvPr/>
        </p:nvSpPr>
        <p:spPr>
          <a:xfrm>
            <a:off x="1965225" y="27350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450" name="Google Shape;450;p40"/>
          <p:cNvSpPr txBox="1"/>
          <p:nvPr/>
        </p:nvSpPr>
        <p:spPr>
          <a:xfrm>
            <a:off x="1840200" y="2827850"/>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Cleaning</a:t>
            </a:r>
            <a:endParaRPr sz="180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888480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49BBAE-6C38-42F3-9FDF-44545A0DEC76}"/>
              </a:ext>
            </a:extLst>
          </p:cNvPr>
          <p:cNvSpPr>
            <a:spLocks noGrp="1"/>
          </p:cNvSpPr>
          <p:nvPr>
            <p:ph type="title"/>
          </p:nvPr>
        </p:nvSpPr>
        <p:spPr/>
        <p:txBody>
          <a:bodyPr>
            <a:normAutofit fontScale="90000"/>
          </a:bodyPr>
          <a:lstStyle/>
          <a:p>
            <a:r>
              <a:rPr lang="en-US" sz="3600" b="1" i="0" u="none" strike="noStrike" baseline="0" dirty="0">
                <a:solidFill>
                  <a:srgbClr val="000000"/>
                </a:solidFill>
                <a:latin typeface="OUTIPH+HelveticaNeue-Bold"/>
              </a:rPr>
              <a:t>Gradient Boosting -- Conceptual Overview </a:t>
            </a:r>
            <a:br>
              <a:rPr lang="en-US" sz="3600" dirty="0">
                <a:solidFill>
                  <a:srgbClr val="000000"/>
                </a:solidFill>
                <a:latin typeface="OTSVEA+HelveticaNeue"/>
              </a:rPr>
            </a:br>
            <a:endParaRPr lang="en-IN" dirty="0"/>
          </a:p>
        </p:txBody>
      </p:sp>
      <p:sp>
        <p:nvSpPr>
          <p:cNvPr id="5" name="Content Placeholder 4">
            <a:extLst>
              <a:ext uri="{FF2B5EF4-FFF2-40B4-BE49-F238E27FC236}">
                <a16:creationId xmlns:a16="http://schemas.microsoft.com/office/drawing/2014/main" id="{91598163-0B58-4B18-A325-8F4BFFB224CC}"/>
              </a:ext>
            </a:extLst>
          </p:cNvPr>
          <p:cNvSpPr>
            <a:spLocks noGrp="1"/>
          </p:cNvSpPr>
          <p:nvPr>
            <p:ph idx="1"/>
          </p:nvPr>
        </p:nvSpPr>
        <p:spPr>
          <a:xfrm>
            <a:off x="628650" y="1369218"/>
            <a:ext cx="7886700" cy="3500437"/>
          </a:xfrm>
        </p:spPr>
        <p:txBody>
          <a:bodyPr/>
          <a:lstStyle/>
          <a:p>
            <a:pPr marL="0" indent="0">
              <a:buNone/>
            </a:pPr>
            <a:r>
              <a:rPr lang="en-US" sz="1800" b="0" i="0" u="none" strike="noStrike" baseline="0" dirty="0">
                <a:solidFill>
                  <a:srgbClr val="000000"/>
                </a:solidFill>
                <a:latin typeface="HULVQQ+HelveticaNeue"/>
              </a:rPr>
              <a:t>• </a:t>
            </a:r>
            <a:r>
              <a:rPr lang="en-US" sz="1800" b="1" i="0" u="none" strike="noStrike" baseline="0" dirty="0">
                <a:solidFill>
                  <a:srgbClr val="000000"/>
                </a:solidFill>
                <a:latin typeface="OUTIPH+HelveticaNeue-Bold"/>
              </a:rPr>
              <a:t>Step 1: </a:t>
            </a:r>
            <a:r>
              <a:rPr lang="en-US" sz="1800" b="0" i="0" u="none" strike="noStrike" baseline="0" dirty="0">
                <a:solidFill>
                  <a:srgbClr val="000000"/>
                </a:solidFill>
                <a:latin typeface="OTSVEA+HelveticaNeue"/>
              </a:rPr>
              <a:t>Construct a base tree (just the root node) </a:t>
            </a:r>
          </a:p>
          <a:p>
            <a:pPr marL="0" indent="0">
              <a:buNone/>
            </a:pPr>
            <a:r>
              <a:rPr lang="en-US" sz="1800" b="0" i="0" u="none" strike="noStrike" baseline="0" dirty="0">
                <a:solidFill>
                  <a:srgbClr val="000000"/>
                </a:solidFill>
                <a:latin typeface="HULVQQ+HelveticaNeue"/>
              </a:rPr>
              <a:t>• </a:t>
            </a:r>
            <a:r>
              <a:rPr lang="en-US" sz="1800" b="1" i="0" u="none" strike="noStrike" baseline="0" dirty="0">
                <a:solidFill>
                  <a:srgbClr val="000000"/>
                </a:solidFill>
                <a:latin typeface="OUTIPH+HelveticaNeue-Bold"/>
              </a:rPr>
              <a:t>Step 2: </a:t>
            </a:r>
            <a:r>
              <a:rPr lang="en-US" sz="1800" b="0" i="0" u="none" strike="noStrike" baseline="0" dirty="0">
                <a:solidFill>
                  <a:srgbClr val="000000"/>
                </a:solidFill>
                <a:latin typeface="OTSVEA+HelveticaNeue"/>
              </a:rPr>
              <a:t>Build next tree based on errors of the previous tree </a:t>
            </a:r>
          </a:p>
          <a:p>
            <a:pPr marL="0" indent="0">
              <a:buNone/>
            </a:pPr>
            <a:r>
              <a:rPr lang="en-US" sz="1800" b="0" i="0" u="none" strike="noStrike" baseline="0" dirty="0">
                <a:solidFill>
                  <a:srgbClr val="000000"/>
                </a:solidFill>
                <a:latin typeface="HULVQQ+HelveticaNeue"/>
              </a:rPr>
              <a:t>• </a:t>
            </a:r>
            <a:r>
              <a:rPr lang="en-US" sz="1800" b="1" i="0" u="none" strike="noStrike" baseline="0" dirty="0">
                <a:solidFill>
                  <a:srgbClr val="000000"/>
                </a:solidFill>
                <a:latin typeface="OUTIPH+HelveticaNeue-Bold"/>
              </a:rPr>
              <a:t>Step 3: </a:t>
            </a:r>
            <a:r>
              <a:rPr lang="en-US" sz="1800" b="0" i="0" u="none" strike="noStrike" baseline="0" dirty="0">
                <a:solidFill>
                  <a:srgbClr val="000000"/>
                </a:solidFill>
                <a:latin typeface="OTSVEA+HelveticaNeue"/>
              </a:rPr>
              <a:t>Combine tree from step 1 with trees from step 2. Go back to step 2.</a:t>
            </a:r>
          </a:p>
          <a:p>
            <a:pPr marL="0" indent="0">
              <a:buNone/>
            </a:pPr>
            <a:r>
              <a:rPr lang="en-US" sz="1800" b="0" i="0" u="none" strike="noStrike" baseline="0" dirty="0">
                <a:solidFill>
                  <a:srgbClr val="000000"/>
                </a:solidFill>
                <a:latin typeface="OTSVEA+HelveticaNeue"/>
              </a:rPr>
              <a:t> </a:t>
            </a:r>
          </a:p>
          <a:p>
            <a:pPr marL="0" indent="0">
              <a:buNone/>
            </a:pPr>
            <a:endParaRPr lang="en-IN" dirty="0"/>
          </a:p>
        </p:txBody>
      </p:sp>
      <p:sp>
        <p:nvSpPr>
          <p:cNvPr id="2" name="Slide Number Placeholder 1">
            <a:extLst>
              <a:ext uri="{FF2B5EF4-FFF2-40B4-BE49-F238E27FC236}">
                <a16:creationId xmlns:a16="http://schemas.microsoft.com/office/drawing/2014/main" id="{2B0EFC7A-994F-48AF-9D4D-C69A73653DA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7" name="Picture 6">
            <a:extLst>
              <a:ext uri="{FF2B5EF4-FFF2-40B4-BE49-F238E27FC236}">
                <a16:creationId xmlns:a16="http://schemas.microsoft.com/office/drawing/2014/main" id="{B273D893-F53C-4AAB-9089-1E456FCB633D}"/>
              </a:ext>
            </a:extLst>
          </p:cNvPr>
          <p:cNvPicPr>
            <a:picLocks noChangeAspect="1"/>
          </p:cNvPicPr>
          <p:nvPr/>
        </p:nvPicPr>
        <p:blipFill>
          <a:blip r:embed="rId2"/>
          <a:stretch>
            <a:fillRect/>
          </a:stretch>
        </p:blipFill>
        <p:spPr>
          <a:xfrm>
            <a:off x="1013074" y="2362408"/>
            <a:ext cx="4701926" cy="2678699"/>
          </a:xfrm>
          <a:prstGeom prst="rect">
            <a:avLst/>
          </a:prstGeom>
        </p:spPr>
      </p:pic>
    </p:spTree>
    <p:extLst>
      <p:ext uri="{BB962C8B-B14F-4D97-AF65-F5344CB8AC3E}">
        <p14:creationId xmlns:p14="http://schemas.microsoft.com/office/powerpoint/2010/main" val="4128422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E9E55D1-80ED-4B70-9BD7-28E79B2B7B70}"/>
              </a:ext>
            </a:extLst>
          </p:cNvPr>
          <p:cNvPicPr>
            <a:picLocks noGrp="1" noChangeAspect="1"/>
          </p:cNvPicPr>
          <p:nvPr>
            <p:ph idx="1"/>
          </p:nvPr>
        </p:nvPicPr>
        <p:blipFill rotWithShape="1">
          <a:blip r:embed="rId2"/>
          <a:srcRect t="44110"/>
          <a:stretch/>
        </p:blipFill>
        <p:spPr>
          <a:xfrm>
            <a:off x="430530" y="2049980"/>
            <a:ext cx="5741043" cy="1806376"/>
          </a:xfrm>
        </p:spPr>
      </p:pic>
      <p:sp>
        <p:nvSpPr>
          <p:cNvPr id="4" name="Slide Number Placeholder 3">
            <a:extLst>
              <a:ext uri="{FF2B5EF4-FFF2-40B4-BE49-F238E27FC236}">
                <a16:creationId xmlns:a16="http://schemas.microsoft.com/office/drawing/2014/main" id="{11651E49-1B46-4FC2-A270-B2075C64AC24}"/>
              </a:ext>
            </a:extLst>
          </p:cNvPr>
          <p:cNvSpPr>
            <a:spLocks noGrp="1"/>
          </p:cNvSpPr>
          <p:nvPr>
            <p:ph type="sldNum" sz="quarter" idx="12"/>
          </p:nvPr>
        </p:nvSpPr>
        <p:spPr/>
        <p:txBody>
          <a:bodyPr/>
          <a:lstStyle/>
          <a:p>
            <a:fld id="{A674035A-0E96-4374-A5D3-8BBD0E543AFF}" type="slidenum">
              <a:rPr lang="en-US" smtClean="0"/>
              <a:t>61</a:t>
            </a:fld>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080B3A8-A8D6-4148-BF41-F6D69201CAFF}"/>
                  </a:ext>
                </a:extLst>
              </p:cNvPr>
              <p:cNvSpPr txBox="1"/>
              <p:nvPr/>
            </p:nvSpPr>
            <p:spPr>
              <a:xfrm>
                <a:off x="327660" y="559077"/>
                <a:ext cx="7650480" cy="861774"/>
              </a:xfrm>
              <a:prstGeom prst="rect">
                <a:avLst/>
              </a:prstGeom>
              <a:noFill/>
            </p:spPr>
            <p:txBody>
              <a:bodyPr wrap="square">
                <a:spAutoFit/>
              </a:bodyPr>
              <a:lstStyle/>
              <a:p>
                <a:r>
                  <a:rPr lang="en-US" sz="3200" b="0" i="0" u="none" strike="noStrike" baseline="0" dirty="0">
                    <a:solidFill>
                      <a:srgbClr val="000000"/>
                    </a:solidFill>
                    <a:latin typeface="HULVQQ+HelveticaNeue"/>
                  </a:rPr>
                  <a:t>• </a:t>
                </a:r>
                <a:r>
                  <a:rPr lang="en-US" sz="1800" b="1" i="0" u="none" strike="noStrike" baseline="0" dirty="0">
                    <a:solidFill>
                      <a:srgbClr val="000000"/>
                    </a:solidFill>
                    <a:latin typeface="OUTIPH+HelveticaNeue-Bold"/>
                  </a:rPr>
                  <a:t>Step 2: </a:t>
                </a:r>
                <a:r>
                  <a:rPr lang="en-US" sz="1800" b="0" i="0" u="none" strike="noStrike" baseline="0" dirty="0">
                    <a:solidFill>
                      <a:srgbClr val="000000"/>
                    </a:solidFill>
                    <a:latin typeface="OTSVEA+HelveticaNeue"/>
                  </a:rPr>
                  <a:t>Build next tree based on errors of the previous tree </a:t>
                </a:r>
                <a:r>
                  <a:rPr lang="en-US" sz="1600" b="0" i="0" u="none" strike="noStrike" baseline="0" dirty="0">
                    <a:solidFill>
                      <a:srgbClr val="000000"/>
                    </a:solidFill>
                    <a:latin typeface="OTSVEA+HelveticaNeue"/>
                  </a:rPr>
                  <a:t>First, compute  residuals: </a:t>
                </a:r>
                <a14:m>
                  <m:oMath xmlns:m="http://schemas.openxmlformats.org/officeDocument/2006/math">
                    <m:r>
                      <a:rPr lang="en-IN" i="1" dirty="0" smtClean="0">
                        <a:latin typeface="Cambria Math" panose="02040503050406030204" pitchFamily="18" charset="0"/>
                      </a:rPr>
                      <m:t>𝛾</m:t>
                    </m:r>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𝑦</m:t>
                        </m:r>
                      </m:e>
                      <m:sub>
                        <m:r>
                          <a:rPr lang="en-IN" i="0" dirty="0">
                            <a:latin typeface="Cambria Math" panose="02040503050406030204" pitchFamily="18" charset="0"/>
                          </a:rPr>
                          <m:t>1</m:t>
                        </m:r>
                      </m:sub>
                    </m:sSub>
                    <m:r>
                      <a:rPr lang="en-IN" i="0" dirty="0">
                        <a:latin typeface="Cambria Math" panose="02040503050406030204" pitchFamily="18" charset="0"/>
                      </a:rPr>
                      <m:t>−</m:t>
                    </m:r>
                    <m:r>
                      <a:rPr lang="en-US" b="0" i="0" dirty="0" smtClean="0">
                        <a:latin typeface="Cambria Math" panose="02040503050406030204" pitchFamily="18" charset="0"/>
                      </a:rPr>
                      <m:t> </m:t>
                    </m:r>
                    <m:sSub>
                      <m:sSubPr>
                        <m:ctrlPr>
                          <a:rPr lang="en-IN" dirty="0" smtClean="0">
                            <a:solidFill>
                              <a:srgbClr val="836967"/>
                            </a:solidFill>
                            <a:latin typeface="Cambria Math" panose="02040503050406030204" pitchFamily="18" charset="0"/>
                          </a:rPr>
                        </m:ctrlPr>
                      </m:sSubPr>
                      <m:e>
                        <m:acc>
                          <m:accPr>
                            <m:chr m:val="̂"/>
                            <m:ctrlPr>
                              <a:rPr lang="en-IN" dirty="0">
                                <a:solidFill>
                                  <a:srgbClr val="836967"/>
                                </a:solidFill>
                                <a:latin typeface="Cambria Math" panose="02040503050406030204" pitchFamily="18" charset="0"/>
                              </a:rPr>
                            </m:ctrlPr>
                          </m:accPr>
                          <m:e>
                            <m:r>
                              <a:rPr lang="en-IN" i="1" dirty="0">
                                <a:latin typeface="Cambria Math" panose="02040503050406030204" pitchFamily="18" charset="0"/>
                              </a:rPr>
                              <m:t>𝑦</m:t>
                            </m:r>
                          </m:e>
                        </m:acc>
                      </m:e>
                      <m:sub>
                        <m:r>
                          <a:rPr lang="en-IN" i="0" dirty="0">
                            <a:latin typeface="Cambria Math" panose="02040503050406030204" pitchFamily="18" charset="0"/>
                          </a:rPr>
                          <m:t>1</m:t>
                        </m:r>
                      </m:sub>
                    </m:sSub>
                  </m:oMath>
                </a14:m>
                <a:endParaRPr lang="en-IN" dirty="0"/>
              </a:p>
            </p:txBody>
          </p:sp>
        </mc:Choice>
        <mc:Fallback>
          <p:sp>
            <p:nvSpPr>
              <p:cNvPr id="8" name="TextBox 7">
                <a:extLst>
                  <a:ext uri="{FF2B5EF4-FFF2-40B4-BE49-F238E27FC236}">
                    <a16:creationId xmlns:a16="http://schemas.microsoft.com/office/drawing/2014/main" id="{8080B3A8-A8D6-4148-BF41-F6D69201CAFF}"/>
                  </a:ext>
                </a:extLst>
              </p:cNvPr>
              <p:cNvSpPr txBox="1">
                <a:spLocks noRot="1" noChangeAspect="1" noMove="1" noResize="1" noEditPoints="1" noAdjustHandles="1" noChangeArrowheads="1" noChangeShapeType="1" noTextEdit="1"/>
              </p:cNvSpPr>
              <p:nvPr/>
            </p:nvSpPr>
            <p:spPr>
              <a:xfrm>
                <a:off x="327660" y="559077"/>
                <a:ext cx="7650480" cy="861774"/>
              </a:xfrm>
              <a:prstGeom prst="rect">
                <a:avLst/>
              </a:prstGeom>
              <a:blipFill>
                <a:blip r:embed="rId3"/>
                <a:stretch>
                  <a:fillRect l="-2072" t="-9220" b="-7801"/>
                </a:stretch>
              </a:blipFill>
            </p:spPr>
            <p:txBody>
              <a:bodyPr/>
              <a:lstStyle/>
              <a:p>
                <a:r>
                  <a:rPr lang="en-IN">
                    <a:noFill/>
                  </a:rPr>
                  <a:t> </a:t>
                </a:r>
              </a:p>
            </p:txBody>
          </p:sp>
        </mc:Fallback>
      </mc:AlternateContent>
    </p:spTree>
    <p:extLst>
      <p:ext uri="{BB962C8B-B14F-4D97-AF65-F5344CB8AC3E}">
        <p14:creationId xmlns:p14="http://schemas.microsoft.com/office/powerpoint/2010/main" val="2099312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73793E0-45A2-47A5-9FBC-3AB40C287C45}"/>
              </a:ext>
            </a:extLst>
          </p:cNvPr>
          <p:cNvPicPr>
            <a:picLocks noGrp="1" noChangeAspect="1"/>
          </p:cNvPicPr>
          <p:nvPr>
            <p:ph idx="1"/>
          </p:nvPr>
        </p:nvPicPr>
        <p:blipFill rotWithShape="1">
          <a:blip r:embed="rId2"/>
          <a:srcRect t="3490"/>
          <a:stretch/>
        </p:blipFill>
        <p:spPr>
          <a:xfrm>
            <a:off x="773430" y="1763335"/>
            <a:ext cx="5254906" cy="2464318"/>
          </a:xfrm>
        </p:spPr>
      </p:pic>
      <p:sp>
        <p:nvSpPr>
          <p:cNvPr id="4" name="Slide Number Placeholder 3">
            <a:extLst>
              <a:ext uri="{FF2B5EF4-FFF2-40B4-BE49-F238E27FC236}">
                <a16:creationId xmlns:a16="http://schemas.microsoft.com/office/drawing/2014/main" id="{F335CCF1-B719-443A-9452-F4A07952D34C}"/>
              </a:ext>
            </a:extLst>
          </p:cNvPr>
          <p:cNvSpPr>
            <a:spLocks noGrp="1"/>
          </p:cNvSpPr>
          <p:nvPr>
            <p:ph type="sldNum" sz="quarter" idx="12"/>
          </p:nvPr>
        </p:nvSpPr>
        <p:spPr/>
        <p:txBody>
          <a:bodyPr/>
          <a:lstStyle/>
          <a:p>
            <a:fld id="{A674035A-0E96-4374-A5D3-8BBD0E543AFF}" type="slidenum">
              <a:rPr lang="en-US" smtClean="0"/>
              <a:t>62</a:t>
            </a:fld>
            <a:endParaRPr lang="en-US"/>
          </a:p>
        </p:txBody>
      </p:sp>
      <p:sp>
        <p:nvSpPr>
          <p:cNvPr id="8" name="TextBox 7">
            <a:extLst>
              <a:ext uri="{FF2B5EF4-FFF2-40B4-BE49-F238E27FC236}">
                <a16:creationId xmlns:a16="http://schemas.microsoft.com/office/drawing/2014/main" id="{A6D6E508-CAAE-4AEC-ACA3-9A39823D42DA}"/>
              </a:ext>
            </a:extLst>
          </p:cNvPr>
          <p:cNvSpPr txBox="1"/>
          <p:nvPr/>
        </p:nvSpPr>
        <p:spPr>
          <a:xfrm>
            <a:off x="137160" y="195251"/>
            <a:ext cx="8191500" cy="892552"/>
          </a:xfrm>
          <a:prstGeom prst="rect">
            <a:avLst/>
          </a:prstGeom>
          <a:noFill/>
        </p:spPr>
        <p:txBody>
          <a:bodyPr wrap="square">
            <a:spAutoFit/>
          </a:bodyPr>
          <a:lstStyle/>
          <a:p>
            <a:r>
              <a:rPr lang="en-US" sz="3200" b="0" i="0" u="none" strike="noStrike" baseline="0" dirty="0">
                <a:solidFill>
                  <a:srgbClr val="000000"/>
                </a:solidFill>
                <a:latin typeface="HULVQQ+HelveticaNeue"/>
              </a:rPr>
              <a:t>• </a:t>
            </a:r>
            <a:r>
              <a:rPr lang="en-US" sz="1800" b="1" i="0" u="none" strike="noStrike" baseline="0" dirty="0">
                <a:solidFill>
                  <a:srgbClr val="000000"/>
                </a:solidFill>
                <a:latin typeface="OUTIPH+HelveticaNeue-Bold"/>
              </a:rPr>
              <a:t>Step 2: </a:t>
            </a:r>
            <a:r>
              <a:rPr lang="en-US" sz="1800" b="0" i="0" u="none" strike="noStrike" baseline="0" dirty="0">
                <a:solidFill>
                  <a:srgbClr val="000000"/>
                </a:solidFill>
                <a:latin typeface="OTSVEA+HelveticaNeue"/>
              </a:rPr>
              <a:t>Build next tree based on errors of the previous tree </a:t>
            </a:r>
            <a:r>
              <a:rPr lang="en-US" sz="1600" b="0" i="0" u="none" strike="noStrike" baseline="0" dirty="0">
                <a:solidFill>
                  <a:srgbClr val="000000"/>
                </a:solidFill>
                <a:latin typeface="OTSVEA+HelveticaNeue"/>
              </a:rPr>
              <a:t>Then, create a tree based on to fit the residuals </a:t>
            </a:r>
            <a:r>
              <a:rPr lang="en-US" sz="2000" b="0" i="1" u="none" strike="noStrike" baseline="0" dirty="0">
                <a:solidFill>
                  <a:srgbClr val="000000"/>
                </a:solidFill>
                <a:latin typeface="ERTRF J+ STIX General"/>
              </a:rPr>
              <a:t>x</a:t>
            </a:r>
            <a:r>
              <a:rPr lang="en-US" sz="1400" b="0" i="0" u="none" strike="noStrike" baseline="0" dirty="0">
                <a:solidFill>
                  <a:srgbClr val="000000"/>
                </a:solidFill>
                <a:latin typeface="VZQFI Y+ STIX General"/>
              </a:rPr>
              <a:t>1</a:t>
            </a:r>
            <a:r>
              <a:rPr lang="en-US" sz="2000" b="0" i="0" u="none" strike="noStrike" baseline="0" dirty="0">
                <a:solidFill>
                  <a:srgbClr val="000000"/>
                </a:solidFill>
                <a:latin typeface="VZQFI Y+ STIX General"/>
              </a:rPr>
              <a:t>, . . . , </a:t>
            </a:r>
            <a:r>
              <a:rPr lang="en-US" sz="2000" b="0" i="1" u="none" strike="noStrike" baseline="0" dirty="0" err="1">
                <a:solidFill>
                  <a:srgbClr val="000000"/>
                </a:solidFill>
                <a:latin typeface="ERTRF J+ STIX General"/>
              </a:rPr>
              <a:t>x</a:t>
            </a:r>
            <a:r>
              <a:rPr lang="en-US" sz="1400" b="0" i="1" u="none" strike="noStrike" baseline="0" dirty="0" err="1">
                <a:solidFill>
                  <a:srgbClr val="000000"/>
                </a:solidFill>
                <a:latin typeface="ERTRF J+ STIX General"/>
              </a:rPr>
              <a:t>m</a:t>
            </a:r>
            <a:r>
              <a:rPr lang="en-US" sz="1400" b="0" i="1" u="none" strike="noStrike" baseline="0" dirty="0">
                <a:solidFill>
                  <a:srgbClr val="000000"/>
                </a:solidFill>
                <a:latin typeface="ERTRF J+ STIX General"/>
              </a:rPr>
              <a:t> </a:t>
            </a:r>
            <a:endParaRPr lang="en-IN" dirty="0"/>
          </a:p>
        </p:txBody>
      </p:sp>
    </p:spTree>
    <p:extLst>
      <p:ext uri="{BB962C8B-B14F-4D97-AF65-F5344CB8AC3E}">
        <p14:creationId xmlns:p14="http://schemas.microsoft.com/office/powerpoint/2010/main" val="4265102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82EE31-6EF1-4685-82B8-BE291413913B}"/>
              </a:ext>
            </a:extLst>
          </p:cNvPr>
          <p:cNvSpPr>
            <a:spLocks noGrp="1"/>
          </p:cNvSpPr>
          <p:nvPr>
            <p:ph type="sldNum" sz="quarter" idx="12"/>
          </p:nvPr>
        </p:nvSpPr>
        <p:spPr/>
        <p:txBody>
          <a:bodyPr/>
          <a:lstStyle/>
          <a:p>
            <a:fld id="{A674035A-0E96-4374-A5D3-8BBD0E543AFF}" type="slidenum">
              <a:rPr lang="en-US" smtClean="0"/>
              <a:t>63</a:t>
            </a:fld>
            <a:endParaRPr lang="en-US"/>
          </a:p>
        </p:txBody>
      </p:sp>
      <p:pic>
        <p:nvPicPr>
          <p:cNvPr id="6" name="Picture 5">
            <a:extLst>
              <a:ext uri="{FF2B5EF4-FFF2-40B4-BE49-F238E27FC236}">
                <a16:creationId xmlns:a16="http://schemas.microsoft.com/office/drawing/2014/main" id="{724F9BA6-B03C-4AC1-8223-D9136D8CE62E}"/>
              </a:ext>
            </a:extLst>
          </p:cNvPr>
          <p:cNvPicPr>
            <a:picLocks noChangeAspect="1"/>
          </p:cNvPicPr>
          <p:nvPr/>
        </p:nvPicPr>
        <p:blipFill>
          <a:blip r:embed="rId2"/>
          <a:stretch>
            <a:fillRect/>
          </a:stretch>
        </p:blipFill>
        <p:spPr>
          <a:xfrm>
            <a:off x="628650" y="1532965"/>
            <a:ext cx="5926238" cy="3099758"/>
          </a:xfrm>
          <a:prstGeom prst="rect">
            <a:avLst/>
          </a:prstGeom>
        </p:spPr>
      </p:pic>
      <p:sp>
        <p:nvSpPr>
          <p:cNvPr id="8" name="TextBox 7">
            <a:extLst>
              <a:ext uri="{FF2B5EF4-FFF2-40B4-BE49-F238E27FC236}">
                <a16:creationId xmlns:a16="http://schemas.microsoft.com/office/drawing/2014/main" id="{2DBF5171-4D2F-47C7-B938-E80382ED779A}"/>
              </a:ext>
            </a:extLst>
          </p:cNvPr>
          <p:cNvSpPr txBox="1"/>
          <p:nvPr/>
        </p:nvSpPr>
        <p:spPr>
          <a:xfrm>
            <a:off x="628650" y="588348"/>
            <a:ext cx="5734050" cy="369332"/>
          </a:xfrm>
          <a:prstGeom prst="rect">
            <a:avLst/>
          </a:prstGeom>
          <a:noFill/>
        </p:spPr>
        <p:txBody>
          <a:bodyPr wrap="square">
            <a:spAutoFit/>
          </a:bodyPr>
          <a:lstStyle/>
          <a:p>
            <a:r>
              <a:rPr lang="en-US" sz="1800" b="1" i="0" u="none" strike="noStrike" baseline="0" dirty="0">
                <a:solidFill>
                  <a:srgbClr val="000000"/>
                </a:solidFill>
                <a:latin typeface="OUTIPH+HelveticaNeue-Bold"/>
              </a:rPr>
              <a:t>Step 3: </a:t>
            </a:r>
            <a:r>
              <a:rPr lang="en-US" sz="1800" b="0" i="0" u="none" strike="noStrike" baseline="0" dirty="0">
                <a:solidFill>
                  <a:srgbClr val="000000"/>
                </a:solidFill>
                <a:latin typeface="OTSVEA+HelveticaNeue"/>
              </a:rPr>
              <a:t>Combine tree from step 1 with trees from step 2 </a:t>
            </a:r>
            <a:endParaRPr lang="en-IN" dirty="0"/>
          </a:p>
        </p:txBody>
      </p:sp>
    </p:spTree>
    <p:extLst>
      <p:ext uri="{BB962C8B-B14F-4D97-AF65-F5344CB8AC3E}">
        <p14:creationId xmlns:p14="http://schemas.microsoft.com/office/powerpoint/2010/main" val="1688487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70894A-2431-49F5-BB17-97FAB8501E24}"/>
              </a:ext>
            </a:extLst>
          </p:cNvPr>
          <p:cNvSpPr>
            <a:spLocks noGrp="1"/>
          </p:cNvSpPr>
          <p:nvPr>
            <p:ph idx="1"/>
          </p:nvPr>
        </p:nvSpPr>
        <p:spPr/>
        <p:txBody>
          <a:bodyPr/>
          <a:lstStyle/>
          <a:p>
            <a:r>
              <a:rPr lang="en-US" sz="1800" b="0" i="0" u="none" strike="noStrike" baseline="0" dirty="0">
                <a:solidFill>
                  <a:srgbClr val="000000"/>
                </a:solidFill>
                <a:latin typeface="VZQFI Y+ STIX General"/>
              </a:rPr>
              <a:t>0.5875 + </a:t>
            </a:r>
            <a:r>
              <a:rPr lang="en-US" sz="1800" b="0" i="1" u="none" strike="noStrike" baseline="0" dirty="0">
                <a:solidFill>
                  <a:srgbClr val="000000"/>
                </a:solidFill>
                <a:latin typeface="FESWW H+ STIX General"/>
              </a:rPr>
              <a:t> </a:t>
            </a:r>
            <a:r>
              <a:rPr lang="en-US" sz="1800" b="0" i="0" u="none" strike="noStrike" baseline="0" dirty="0">
                <a:solidFill>
                  <a:srgbClr val="000000"/>
                </a:solidFill>
                <a:latin typeface="PRVBG K+ STIX General"/>
              </a:rPr>
              <a:t>× </a:t>
            </a:r>
            <a:r>
              <a:rPr lang="en-US" sz="1800" b="0" i="0" u="none" strike="noStrike" baseline="0" dirty="0">
                <a:solidFill>
                  <a:srgbClr val="000000"/>
                </a:solidFill>
                <a:latin typeface="VZQFI Y+ STIX General"/>
              </a:rPr>
              <a:t>(</a:t>
            </a:r>
            <a:r>
              <a:rPr lang="en-US" sz="1800" b="0" i="0" u="none" strike="noStrike" baseline="0" dirty="0">
                <a:solidFill>
                  <a:srgbClr val="000000"/>
                </a:solidFill>
                <a:latin typeface="PRVBG K+ STIX General"/>
              </a:rPr>
              <a:t>−</a:t>
            </a:r>
            <a:r>
              <a:rPr lang="en-US" sz="1800" b="0" i="0" u="none" strike="noStrike" baseline="0" dirty="0">
                <a:solidFill>
                  <a:srgbClr val="000000"/>
                </a:solidFill>
                <a:latin typeface="VZQFI Y+ STIX General"/>
              </a:rPr>
              <a:t>0.4125) </a:t>
            </a:r>
            <a:r>
              <a:rPr lang="en-US" sz="1800" b="0" i="0" u="none" strike="noStrike" baseline="0" dirty="0">
                <a:solidFill>
                  <a:srgbClr val="000000"/>
                </a:solidFill>
                <a:latin typeface="OTSVEA+HelveticaNeue"/>
              </a:rPr>
              <a:t>where learning rate between 0 and 1 (if , low bias but high variance) </a:t>
            </a:r>
            <a:r>
              <a:rPr lang="en-US" sz="1800" b="0" i="1" u="none" strike="noStrike" baseline="0" dirty="0">
                <a:solidFill>
                  <a:srgbClr val="000000"/>
                </a:solidFill>
                <a:latin typeface="FESWW H+ STIX General"/>
              </a:rPr>
              <a:t>   </a:t>
            </a:r>
            <a:r>
              <a:rPr lang="en-US" sz="1800" b="0" i="0" u="none" strike="noStrike" baseline="0" dirty="0">
                <a:solidFill>
                  <a:srgbClr val="000000"/>
                </a:solidFill>
                <a:latin typeface="VZQFI Y+ STIX General"/>
              </a:rPr>
              <a:t>= 1 </a:t>
            </a:r>
            <a:endParaRPr lang="en-IN" dirty="0"/>
          </a:p>
        </p:txBody>
      </p:sp>
      <p:sp>
        <p:nvSpPr>
          <p:cNvPr id="4" name="Slide Number Placeholder 3">
            <a:extLst>
              <a:ext uri="{FF2B5EF4-FFF2-40B4-BE49-F238E27FC236}">
                <a16:creationId xmlns:a16="http://schemas.microsoft.com/office/drawing/2014/main" id="{D722DE57-456D-411B-8296-4274DB708D8B}"/>
              </a:ext>
            </a:extLst>
          </p:cNvPr>
          <p:cNvSpPr>
            <a:spLocks noGrp="1"/>
          </p:cNvSpPr>
          <p:nvPr>
            <p:ph type="sldNum" sz="quarter" idx="12"/>
          </p:nvPr>
        </p:nvSpPr>
        <p:spPr/>
        <p:txBody>
          <a:bodyPr/>
          <a:lstStyle/>
          <a:p>
            <a:fld id="{A674035A-0E96-4374-A5D3-8BBD0E543AFF}" type="slidenum">
              <a:rPr lang="en-US" smtClean="0"/>
              <a:t>64</a:t>
            </a:fld>
            <a:endParaRPr lang="en-US"/>
          </a:p>
        </p:txBody>
      </p:sp>
      <p:pic>
        <p:nvPicPr>
          <p:cNvPr id="6" name="Picture 5">
            <a:extLst>
              <a:ext uri="{FF2B5EF4-FFF2-40B4-BE49-F238E27FC236}">
                <a16:creationId xmlns:a16="http://schemas.microsoft.com/office/drawing/2014/main" id="{A48303A2-9F8D-419A-9B04-4086F7908CCB}"/>
              </a:ext>
            </a:extLst>
          </p:cNvPr>
          <p:cNvPicPr>
            <a:picLocks noChangeAspect="1"/>
          </p:cNvPicPr>
          <p:nvPr/>
        </p:nvPicPr>
        <p:blipFill>
          <a:blip r:embed="rId3"/>
          <a:stretch>
            <a:fillRect/>
          </a:stretch>
        </p:blipFill>
        <p:spPr>
          <a:xfrm>
            <a:off x="765569" y="2043547"/>
            <a:ext cx="5978131" cy="2589176"/>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E65493-75CD-467F-BFD5-9A17469ADC57}"/>
                  </a:ext>
                </a:extLst>
              </p:cNvPr>
              <p:cNvSpPr txBox="1"/>
              <p:nvPr/>
            </p:nvSpPr>
            <p:spPr>
              <a:xfrm>
                <a:off x="1661160" y="1369219"/>
                <a:ext cx="18146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𝜂</m:t>
                      </m:r>
                    </m:oMath>
                  </m:oMathPara>
                </a14:m>
                <a:endParaRPr lang="en-IN" dirty="0"/>
              </a:p>
            </p:txBody>
          </p:sp>
        </mc:Choice>
        <mc:Fallback>
          <p:sp>
            <p:nvSpPr>
              <p:cNvPr id="9" name="TextBox 8">
                <a:extLst>
                  <a:ext uri="{FF2B5EF4-FFF2-40B4-BE49-F238E27FC236}">
                    <a16:creationId xmlns:a16="http://schemas.microsoft.com/office/drawing/2014/main" id="{2BE65493-75CD-467F-BFD5-9A17469ADC57}"/>
                  </a:ext>
                </a:extLst>
              </p:cNvPr>
              <p:cNvSpPr txBox="1">
                <a:spLocks noRot="1" noChangeAspect="1" noMove="1" noResize="1" noEditPoints="1" noAdjustHandles="1" noChangeArrowheads="1" noChangeShapeType="1" noTextEdit="1"/>
              </p:cNvSpPr>
              <p:nvPr/>
            </p:nvSpPr>
            <p:spPr>
              <a:xfrm>
                <a:off x="1661160" y="1369219"/>
                <a:ext cx="181460" cy="276999"/>
              </a:xfrm>
              <a:prstGeom prst="rect">
                <a:avLst/>
              </a:prstGeom>
              <a:blipFill>
                <a:blip r:embed="rId4"/>
                <a:stretch>
                  <a:fillRect l="-34483" r="-27586" b="-2666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FCD316F-0438-4119-B68E-9243574BE716}"/>
                  </a:ext>
                </a:extLst>
              </p:cNvPr>
              <p:cNvSpPr txBox="1"/>
              <p:nvPr/>
            </p:nvSpPr>
            <p:spPr>
              <a:xfrm>
                <a:off x="1751890" y="1639926"/>
                <a:ext cx="18146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𝜂</m:t>
                      </m:r>
                    </m:oMath>
                  </m:oMathPara>
                </a14:m>
                <a:endParaRPr lang="en-IN" dirty="0"/>
              </a:p>
            </p:txBody>
          </p:sp>
        </mc:Choice>
        <mc:Fallback>
          <p:sp>
            <p:nvSpPr>
              <p:cNvPr id="10" name="TextBox 9">
                <a:extLst>
                  <a:ext uri="{FF2B5EF4-FFF2-40B4-BE49-F238E27FC236}">
                    <a16:creationId xmlns:a16="http://schemas.microsoft.com/office/drawing/2014/main" id="{8FCD316F-0438-4119-B68E-9243574BE716}"/>
                  </a:ext>
                </a:extLst>
              </p:cNvPr>
              <p:cNvSpPr txBox="1">
                <a:spLocks noRot="1" noChangeAspect="1" noMove="1" noResize="1" noEditPoints="1" noAdjustHandles="1" noChangeArrowheads="1" noChangeShapeType="1" noTextEdit="1"/>
              </p:cNvSpPr>
              <p:nvPr/>
            </p:nvSpPr>
            <p:spPr>
              <a:xfrm>
                <a:off x="1751890" y="1639926"/>
                <a:ext cx="181460" cy="276999"/>
              </a:xfrm>
              <a:prstGeom prst="rect">
                <a:avLst/>
              </a:prstGeom>
              <a:blipFill>
                <a:blip r:embed="rId5"/>
                <a:stretch>
                  <a:fillRect l="-33333" r="-26667" b="-26667"/>
                </a:stretch>
              </a:blipFill>
            </p:spPr>
            <p:txBody>
              <a:bodyPr/>
              <a:lstStyle/>
              <a:p>
                <a:r>
                  <a:rPr lang="en-IN">
                    <a:noFill/>
                  </a:rPr>
                  <a:t> </a:t>
                </a:r>
              </a:p>
            </p:txBody>
          </p:sp>
        </mc:Fallback>
      </mc:AlternateContent>
    </p:spTree>
    <p:extLst>
      <p:ext uri="{BB962C8B-B14F-4D97-AF65-F5344CB8AC3E}">
        <p14:creationId xmlns:p14="http://schemas.microsoft.com/office/powerpoint/2010/main" val="993294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CDC7-79C6-4F7C-A7A3-20C62798A6D1}"/>
              </a:ext>
            </a:extLst>
          </p:cNvPr>
          <p:cNvSpPr>
            <a:spLocks noGrp="1"/>
          </p:cNvSpPr>
          <p:nvPr>
            <p:ph type="title"/>
          </p:nvPr>
        </p:nvSpPr>
        <p:spPr/>
        <p:txBody>
          <a:bodyPr/>
          <a:lstStyle/>
          <a:p>
            <a:r>
              <a:rPr lang="en-US" dirty="0"/>
              <a:t>Gradient boosting machines</a:t>
            </a:r>
            <a:endParaRPr lang="en-IN" dirty="0"/>
          </a:p>
        </p:txBody>
      </p:sp>
      <p:pic>
        <p:nvPicPr>
          <p:cNvPr id="7" name="Content Placeholder 6">
            <a:extLst>
              <a:ext uri="{FF2B5EF4-FFF2-40B4-BE49-F238E27FC236}">
                <a16:creationId xmlns:a16="http://schemas.microsoft.com/office/drawing/2014/main" id="{42CED9E8-10FA-452D-8C5C-AFB0A0C81915}"/>
              </a:ext>
            </a:extLst>
          </p:cNvPr>
          <p:cNvPicPr>
            <a:picLocks noGrp="1" noChangeAspect="1"/>
          </p:cNvPicPr>
          <p:nvPr>
            <p:ph sz="half" idx="1"/>
          </p:nvPr>
        </p:nvPicPr>
        <p:blipFill rotWithShape="1">
          <a:blip r:embed="rId2"/>
          <a:srcRect l="4102" r="2934" b="6988"/>
          <a:stretch/>
        </p:blipFill>
        <p:spPr>
          <a:xfrm>
            <a:off x="1074420" y="1370013"/>
            <a:ext cx="3032760" cy="3034347"/>
          </a:xfrm>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C4ACA7C-CE9A-4379-9A4B-614A3DE7B3A4}"/>
                  </a:ext>
                </a:extLst>
              </p:cNvPr>
              <p:cNvSpPr>
                <a:spLocks noGrp="1"/>
              </p:cNvSpPr>
              <p:nvPr>
                <p:ph sz="half" idx="2"/>
              </p:nvPr>
            </p:nvSpPr>
            <p:spPr/>
            <p:txBody>
              <a:bodyPr>
                <a:normAutofit fontScale="55000" lnSpcReduction="20000"/>
              </a:bodyPr>
              <a:lstStyle/>
              <a:p>
                <a:r>
                  <a:rPr lang="en-US" dirty="0"/>
                  <a:t>Algorithm descend the gradient of a differentiable loss function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1400" dirty="0" smtClean="0">
                              <a:solidFill>
                                <a:srgbClr val="836967"/>
                              </a:solidFill>
                              <a:latin typeface="Cambria Math" panose="02040503050406030204" pitchFamily="18" charset="0"/>
                            </a:rPr>
                          </m:ctrlPr>
                        </m:sSubPr>
                        <m:e>
                          <m:r>
                            <a:rPr lang="en-US" sz="1400" i="1" dirty="0" smtClean="0">
                              <a:latin typeface="Cambria Math" panose="02040503050406030204" pitchFamily="18" charset="0"/>
                            </a:rPr>
                            <m:t>𝐹</m:t>
                          </m:r>
                        </m:e>
                        <m:sub>
                          <m:r>
                            <a:rPr lang="en-US" sz="1400" i="1" dirty="0" smtClean="0">
                              <a:latin typeface="Cambria Math" panose="02040503050406030204" pitchFamily="18" charset="0"/>
                            </a:rPr>
                            <m:t>𝑛</m:t>
                          </m:r>
                          <m:r>
                            <a:rPr lang="en-US" sz="1400" i="0" dirty="0" smtClean="0">
                              <a:latin typeface="Cambria Math" panose="02040503050406030204" pitchFamily="18" charset="0"/>
                            </a:rPr>
                            <m:t>+1</m:t>
                          </m:r>
                        </m:sub>
                      </m:sSub>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𝑥</m:t>
                          </m:r>
                        </m:e>
                      </m:d>
                      <m:r>
                        <a:rPr lang="en-US" sz="1400" i="0" dirty="0" smtClean="0">
                          <a:latin typeface="Cambria Math" panose="02040503050406030204" pitchFamily="18" charset="0"/>
                        </a:rPr>
                        <m:t>=</m:t>
                      </m:r>
                      <m:sSub>
                        <m:sSubPr>
                          <m:ctrlPr>
                            <a:rPr lang="en-US" sz="1400" i="1" dirty="0" smtClean="0">
                              <a:solidFill>
                                <a:srgbClr val="836967"/>
                              </a:solidFill>
                              <a:latin typeface="Cambria Math" panose="02040503050406030204" pitchFamily="18" charset="0"/>
                            </a:rPr>
                          </m:ctrlPr>
                        </m:sSubPr>
                        <m:e>
                          <m:r>
                            <a:rPr lang="en-US" sz="1400" i="1" dirty="0" smtClean="0">
                              <a:latin typeface="Cambria Math" panose="02040503050406030204" pitchFamily="18" charset="0"/>
                            </a:rPr>
                            <m:t>𝐹</m:t>
                          </m:r>
                        </m:e>
                        <m:sub>
                          <m:r>
                            <a:rPr lang="en-US" sz="1400" i="1" dirty="0" smtClean="0">
                              <a:latin typeface="Cambria Math" panose="02040503050406030204" pitchFamily="18" charset="0"/>
                            </a:rPr>
                            <m:t>𝑛</m:t>
                          </m:r>
                        </m:sub>
                      </m:sSub>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𝑥</m:t>
                          </m:r>
                        </m:e>
                      </m:d>
                      <m:r>
                        <a:rPr lang="en-US" sz="1400" i="0" dirty="0" smtClean="0">
                          <a:latin typeface="Cambria Math" panose="02040503050406030204" pitchFamily="18" charset="0"/>
                        </a:rPr>
                        <m:t>+</m:t>
                      </m:r>
                      <m:r>
                        <a:rPr lang="en-US" sz="1400" i="1" dirty="0" smtClean="0">
                          <a:latin typeface="Cambria Math" panose="02040503050406030204" pitchFamily="18" charset="0"/>
                        </a:rPr>
                        <m:t>𝜂</m:t>
                      </m:r>
                      <m:r>
                        <a:rPr lang="en-US" sz="1400" i="1" dirty="0" smtClean="0">
                          <a:latin typeface="Cambria Math" panose="02040503050406030204" pitchFamily="18" charset="0"/>
                        </a:rPr>
                        <m:t>𝐻</m:t>
                      </m:r>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𝑥</m:t>
                          </m:r>
                          <m:r>
                            <a:rPr lang="en-US" sz="1400" i="0" dirty="0" smtClean="0">
                              <a:latin typeface="Cambria Math" panose="02040503050406030204" pitchFamily="18" charset="0"/>
                            </a:rPr>
                            <m:t>,</m:t>
                          </m:r>
                          <m:sSub>
                            <m:sSubPr>
                              <m:ctrlPr>
                                <a:rPr lang="en-US" sz="1400" i="1" dirty="0" smtClean="0">
                                  <a:solidFill>
                                    <a:srgbClr val="836967"/>
                                  </a:solidFill>
                                  <a:latin typeface="Cambria Math" panose="02040503050406030204" pitchFamily="18" charset="0"/>
                                </a:rPr>
                              </m:ctrlPr>
                            </m:sSubPr>
                            <m:e>
                              <m:r>
                                <a:rPr lang="en-US" sz="1400" i="1" dirty="0" smtClean="0">
                                  <a:latin typeface="Cambria Math" panose="02040503050406030204" pitchFamily="18" charset="0"/>
                                </a:rPr>
                                <m:t>𝑒</m:t>
                              </m:r>
                            </m:e>
                            <m:sub>
                              <m:r>
                                <a:rPr lang="en-US" sz="1400" i="1" dirty="0" smtClean="0">
                                  <a:latin typeface="Cambria Math" panose="02040503050406030204" pitchFamily="18" charset="0"/>
                                </a:rPr>
                                <m:t>𝑛</m:t>
                              </m:r>
                            </m:sub>
                          </m:sSub>
                        </m:e>
                      </m:d>
                    </m:oMath>
                  </m:oMathPara>
                </a14:m>
                <a:endParaRPr lang="en-US" sz="1400" i="1" dirty="0">
                  <a:latin typeface="Cambria Math" panose="02040503050406030204" pitchFamily="18" charset="0"/>
                </a:endParaRPr>
              </a:p>
              <a:p>
                <a:pPr marL="0" indent="0">
                  <a:buNone/>
                </a:pPr>
                <a:r>
                  <a:rPr lang="en-US" sz="1400" i="1" dirty="0">
                    <a:latin typeface="Cambria Math" panose="02040503050406030204" pitchFamily="18" charset="0"/>
                  </a:rPr>
                  <a:t>Where  </a:t>
                </a:r>
                <a14:m>
                  <m:oMath xmlns:m="http://schemas.openxmlformats.org/officeDocument/2006/math">
                    <m:r>
                      <a:rPr lang="en-US" sz="1400" i="1" dirty="0" smtClean="0">
                        <a:latin typeface="Cambria Math" panose="02040503050406030204" pitchFamily="18" charset="0"/>
                      </a:rPr>
                      <m:t>𝜂</m:t>
                    </m:r>
                  </m:oMath>
                </a14:m>
                <a:r>
                  <a:rPr lang="en-US" sz="1400" i="1" dirty="0">
                    <a:latin typeface="Cambria Math" panose="02040503050406030204" pitchFamily="18" charset="0"/>
                  </a:rPr>
                  <a:t> </a:t>
                </a:r>
                <a:r>
                  <a:rPr lang="en-US" sz="1400" i="1" dirty="0">
                    <a:latin typeface="Cambria Math" panose="02040503050406030204" pitchFamily="18" charset="0"/>
                    <a:sym typeface="Wingdings" panose="05000000000000000000" pitchFamily="2" charset="2"/>
                  </a:rPr>
                  <a:t> learning rate  -- allows more and different shaped trees to attack the residuals</a:t>
                </a:r>
                <a:endParaRPr lang="en-US" sz="1400" i="1" dirty="0">
                  <a:latin typeface="Cambria Math" panose="02040503050406030204" pitchFamily="18" charset="0"/>
                </a:endParaRPr>
              </a:p>
              <a:p>
                <a:pPr marL="0" indent="0">
                  <a:buNone/>
                </a:pPr>
                <a:endParaRPr lang="en-US" sz="1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𝐿</m:t>
                      </m:r>
                      <m:r>
                        <a:rPr lang="en-US" sz="1400" i="0" dirty="0" smtClean="0">
                          <a:latin typeface="Cambria Math" panose="02040503050406030204" pitchFamily="18" charset="0"/>
                        </a:rPr>
                        <m:t>=</m:t>
                      </m:r>
                      <m:sSup>
                        <m:sSupPr>
                          <m:ctrlPr>
                            <a:rPr lang="en-US" sz="1400" i="1" dirty="0" smtClean="0">
                              <a:solidFill>
                                <a:srgbClr val="836967"/>
                              </a:solidFill>
                              <a:latin typeface="Cambria Math" panose="02040503050406030204" pitchFamily="18" charset="0"/>
                            </a:rPr>
                          </m:ctrlPr>
                        </m:sSupPr>
                        <m:e>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𝑦</m:t>
                              </m:r>
                              <m:r>
                                <a:rPr lang="en-US" sz="1400" i="0" dirty="0" smtClean="0">
                                  <a:latin typeface="Cambria Math" panose="02040503050406030204" pitchFamily="18" charset="0"/>
                                </a:rPr>
                                <m:t>−</m:t>
                              </m:r>
                              <m:acc>
                                <m:accPr>
                                  <m:chr m:val="̂"/>
                                  <m:ctrlPr>
                                    <a:rPr lang="en-US" sz="1400" i="1" dirty="0" smtClean="0">
                                      <a:solidFill>
                                        <a:srgbClr val="836967"/>
                                      </a:solidFill>
                                      <a:latin typeface="Cambria Math" panose="02040503050406030204" pitchFamily="18" charset="0"/>
                                    </a:rPr>
                                  </m:ctrlPr>
                                </m:accPr>
                                <m:e>
                                  <m:r>
                                    <a:rPr lang="en-US" sz="1400" i="1" dirty="0" smtClean="0">
                                      <a:latin typeface="Cambria Math" panose="02040503050406030204" pitchFamily="18" charset="0"/>
                                    </a:rPr>
                                    <m:t>𝑦</m:t>
                                  </m:r>
                                </m:e>
                              </m:acc>
                            </m:e>
                          </m:d>
                        </m:e>
                        <m:sup>
                          <m:r>
                            <a:rPr lang="en-US" sz="1400" i="0" dirty="0" smtClean="0">
                              <a:latin typeface="Cambria Math" panose="02040503050406030204" pitchFamily="18" charset="0"/>
                            </a:rPr>
                            <m:t>2</m:t>
                          </m:r>
                        </m:sup>
                      </m:sSup>
                    </m:oMath>
                  </m:oMathPara>
                </a14:m>
                <a:endParaRPr lang="en-US" sz="1400" i="1" dirty="0">
                  <a:latin typeface="Cambria Math" panose="02040503050406030204" pitchFamily="18" charset="0"/>
                </a:endParaRPr>
              </a:p>
              <a:p>
                <a:pPr marL="0" indent="0">
                  <a:buNone/>
                </a:pPr>
                <a:endParaRPr lang="en-US" sz="1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𝐿</m:t>
                      </m:r>
                      <m:r>
                        <a:rPr lang="en-US" sz="1400" i="0" dirty="0" smtClean="0">
                          <a:latin typeface="Cambria Math" panose="02040503050406030204" pitchFamily="18" charset="0"/>
                        </a:rPr>
                        <m:t>=</m:t>
                      </m:r>
                      <m:sSup>
                        <m:sSupPr>
                          <m:ctrlPr>
                            <a:rPr lang="en-US" sz="1400" i="1" dirty="0" smtClean="0">
                              <a:solidFill>
                                <a:srgbClr val="836967"/>
                              </a:solidFill>
                              <a:latin typeface="Cambria Math" panose="02040503050406030204" pitchFamily="18" charset="0"/>
                            </a:rPr>
                          </m:ctrlPr>
                        </m:sSupPr>
                        <m:e>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𝑦</m:t>
                              </m:r>
                              <m:r>
                                <a:rPr lang="en-US" sz="1400" i="0" dirty="0" smtClean="0">
                                  <a:latin typeface="Cambria Math" panose="02040503050406030204" pitchFamily="18" charset="0"/>
                                </a:rPr>
                                <m:t>−</m:t>
                              </m:r>
                              <m:sSub>
                                <m:sSubPr>
                                  <m:ctrlPr>
                                    <a:rPr lang="en-US" sz="1400" i="1" dirty="0" smtClean="0">
                                      <a:solidFill>
                                        <a:srgbClr val="836967"/>
                                      </a:solidFill>
                                      <a:latin typeface="Cambria Math" panose="02040503050406030204" pitchFamily="18" charset="0"/>
                                    </a:rPr>
                                  </m:ctrlPr>
                                </m:sSubPr>
                                <m:e>
                                  <m:r>
                                    <a:rPr lang="en-US" sz="1400" i="1" dirty="0" smtClean="0">
                                      <a:latin typeface="Cambria Math" panose="02040503050406030204" pitchFamily="18" charset="0"/>
                                    </a:rPr>
                                    <m:t>𝐹</m:t>
                                  </m:r>
                                </m:e>
                                <m:sub>
                                  <m:r>
                                    <a:rPr lang="en-US" sz="1400" i="1" dirty="0" smtClean="0">
                                      <a:latin typeface="Cambria Math" panose="02040503050406030204" pitchFamily="18" charset="0"/>
                                    </a:rPr>
                                    <m:t>𝑛</m:t>
                                  </m:r>
                                </m:sub>
                              </m:sSub>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𝑥</m:t>
                                  </m:r>
                                </m:e>
                              </m:d>
                            </m:e>
                          </m:d>
                        </m:e>
                        <m:sup>
                          <m:r>
                            <a:rPr lang="en-US" sz="1400" i="0" dirty="0" smtClean="0">
                              <a:latin typeface="Cambria Math" panose="02040503050406030204" pitchFamily="18" charset="0"/>
                            </a:rPr>
                            <m:t>2</m:t>
                          </m:r>
                        </m:sup>
                      </m:sSup>
                    </m:oMath>
                  </m:oMathPara>
                </a14:m>
                <a:endParaRPr lang="en-US" sz="1400" i="1" dirty="0">
                  <a:latin typeface="Cambria Math" panose="02040503050406030204" pitchFamily="18" charset="0"/>
                </a:endParaRPr>
              </a:p>
              <a:p>
                <a:pPr marL="0" indent="0">
                  <a:buNone/>
                </a:pPr>
                <a:endParaRPr lang="en-US" sz="1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sz="1400" dirty="0" smtClean="0">
                              <a:solidFill>
                                <a:srgbClr val="836967"/>
                              </a:solidFill>
                              <a:latin typeface="Cambria Math" panose="02040503050406030204" pitchFamily="18" charset="0"/>
                            </a:rPr>
                          </m:ctrlPr>
                        </m:fPr>
                        <m:num>
                          <m:r>
                            <a:rPr lang="en-US" sz="1400" dirty="0" smtClean="0">
                              <a:latin typeface="Cambria Math" panose="02040503050406030204" pitchFamily="18" charset="0"/>
                            </a:rPr>
                            <m:t>ⅆ</m:t>
                          </m:r>
                          <m:r>
                            <a:rPr lang="en-US" sz="1400" i="1" dirty="0" smtClean="0">
                              <a:latin typeface="Cambria Math" panose="02040503050406030204" pitchFamily="18" charset="0"/>
                            </a:rPr>
                            <m:t>𝐿</m:t>
                          </m:r>
                        </m:num>
                        <m:den>
                          <m:r>
                            <a:rPr lang="en-US" sz="1400" i="1" dirty="0" smtClean="0">
                              <a:latin typeface="Cambria Math" panose="02040503050406030204" pitchFamily="18" charset="0"/>
                            </a:rPr>
                            <m:t>𝑑</m:t>
                          </m:r>
                          <m:sSub>
                            <m:sSubPr>
                              <m:ctrlPr>
                                <a:rPr lang="en-US" sz="1400" i="1" dirty="0" smtClean="0">
                                  <a:solidFill>
                                    <a:srgbClr val="836967"/>
                                  </a:solidFill>
                                  <a:latin typeface="Cambria Math" panose="02040503050406030204" pitchFamily="18" charset="0"/>
                                </a:rPr>
                              </m:ctrlPr>
                            </m:sSubPr>
                            <m:e>
                              <m:r>
                                <a:rPr lang="en-US" sz="1400" i="1" dirty="0" smtClean="0">
                                  <a:latin typeface="Cambria Math" panose="02040503050406030204" pitchFamily="18" charset="0"/>
                                </a:rPr>
                                <m:t>𝐹</m:t>
                              </m:r>
                            </m:e>
                            <m:sub>
                              <m:r>
                                <a:rPr lang="en-US" sz="1400" i="1" dirty="0" smtClean="0">
                                  <a:latin typeface="Cambria Math" panose="02040503050406030204" pitchFamily="18" charset="0"/>
                                </a:rPr>
                                <m:t>𝑛</m:t>
                              </m:r>
                            </m:sub>
                          </m:sSub>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𝑥</m:t>
                              </m:r>
                            </m:e>
                          </m:d>
                        </m:den>
                      </m:f>
                      <m:r>
                        <a:rPr lang="en-US" sz="1400" i="0" dirty="0" smtClean="0">
                          <a:latin typeface="Cambria Math" panose="02040503050406030204" pitchFamily="18" charset="0"/>
                        </a:rPr>
                        <m:t>=−2</m:t>
                      </m:r>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𝑦</m:t>
                          </m:r>
                          <m:r>
                            <a:rPr lang="en-US" sz="1400" i="0" dirty="0" smtClean="0">
                              <a:latin typeface="Cambria Math" panose="02040503050406030204" pitchFamily="18" charset="0"/>
                            </a:rPr>
                            <m:t>−</m:t>
                          </m:r>
                          <m:sSub>
                            <m:sSubPr>
                              <m:ctrlPr>
                                <a:rPr lang="en-US" sz="1400" i="1" dirty="0" smtClean="0">
                                  <a:solidFill>
                                    <a:srgbClr val="836967"/>
                                  </a:solidFill>
                                  <a:latin typeface="Cambria Math" panose="02040503050406030204" pitchFamily="18" charset="0"/>
                                </a:rPr>
                              </m:ctrlPr>
                            </m:sSubPr>
                            <m:e>
                              <m:r>
                                <a:rPr lang="en-US" sz="1400" i="1" dirty="0" smtClean="0">
                                  <a:latin typeface="Cambria Math" panose="02040503050406030204" pitchFamily="18" charset="0"/>
                                </a:rPr>
                                <m:t>𝐹</m:t>
                              </m:r>
                            </m:e>
                            <m:sub>
                              <m:r>
                                <a:rPr lang="en-US" sz="1400" i="1" dirty="0" smtClean="0">
                                  <a:latin typeface="Cambria Math" panose="02040503050406030204" pitchFamily="18" charset="0"/>
                                </a:rPr>
                                <m:t>𝑛</m:t>
                              </m:r>
                            </m:sub>
                          </m:sSub>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𝑥</m:t>
                              </m:r>
                            </m:e>
                          </m:d>
                        </m:e>
                      </m:d>
                    </m:oMath>
                  </m:oMathPara>
                </a14:m>
                <a:endParaRPr lang="en-US" sz="1400" i="1" dirty="0">
                  <a:latin typeface="Cambria Math" panose="02040503050406030204" pitchFamily="18" charset="0"/>
                </a:endParaRPr>
              </a:p>
              <a:p>
                <a:pPr marL="0" indent="0">
                  <a:buNone/>
                </a:pPr>
                <a:endParaRPr lang="en-US" sz="1400" i="1" dirty="0">
                  <a:latin typeface="Cambria Math" panose="02040503050406030204" pitchFamily="18" charset="0"/>
                </a:endParaRPr>
              </a:p>
              <a:p>
                <a:pPr>
                  <a:buFontTx/>
                  <a:buChar char="-"/>
                </a:pPr>
                <a14:m>
                  <m:oMath xmlns:m="http://schemas.openxmlformats.org/officeDocument/2006/math">
                    <m:f>
                      <m:fPr>
                        <m:ctrlPr>
                          <a:rPr lang="en-US" sz="1400" i="1" dirty="0">
                            <a:solidFill>
                              <a:srgbClr val="836967"/>
                            </a:solidFill>
                            <a:latin typeface="Cambria Math" panose="02040503050406030204" pitchFamily="18" charset="0"/>
                          </a:rPr>
                        </m:ctrlPr>
                      </m:fPr>
                      <m:num>
                        <m:r>
                          <a:rPr lang="en-US" sz="1400" dirty="0">
                            <a:latin typeface="Cambria Math" panose="02040503050406030204" pitchFamily="18" charset="0"/>
                          </a:rPr>
                          <m:t>ⅆ</m:t>
                        </m:r>
                        <m:r>
                          <a:rPr lang="en-US" sz="1400" i="1" dirty="0">
                            <a:latin typeface="Cambria Math" panose="02040503050406030204" pitchFamily="18" charset="0"/>
                          </a:rPr>
                          <m:t>𝐿</m:t>
                        </m:r>
                      </m:num>
                      <m:den>
                        <m:r>
                          <a:rPr lang="en-US" sz="1400" i="1" dirty="0">
                            <a:latin typeface="Cambria Math" panose="02040503050406030204" pitchFamily="18" charset="0"/>
                          </a:rPr>
                          <m:t>𝑑</m:t>
                        </m:r>
                        <m:sSub>
                          <m:sSubPr>
                            <m:ctrlPr>
                              <a:rPr lang="en-US" sz="1400" i="1" dirty="0">
                                <a:solidFill>
                                  <a:srgbClr val="836967"/>
                                </a:solidFill>
                                <a:latin typeface="Cambria Math" panose="02040503050406030204" pitchFamily="18" charset="0"/>
                              </a:rPr>
                            </m:ctrlPr>
                          </m:sSubPr>
                          <m:e>
                            <m:r>
                              <a:rPr lang="en-US" sz="1400" i="1" dirty="0">
                                <a:latin typeface="Cambria Math" panose="02040503050406030204" pitchFamily="18" charset="0"/>
                              </a:rPr>
                              <m:t>𝐹</m:t>
                            </m:r>
                          </m:e>
                          <m:sub>
                            <m:r>
                              <a:rPr lang="en-US" sz="1400" i="1" dirty="0">
                                <a:latin typeface="Cambria Math" panose="02040503050406030204" pitchFamily="18" charset="0"/>
                              </a:rPr>
                              <m:t>𝑛</m:t>
                            </m:r>
                          </m:sub>
                        </m:sSub>
                        <m:d>
                          <m:dPr>
                            <m:ctrlPr>
                              <a:rPr lang="en-US" sz="1400" i="1" dirty="0">
                                <a:solidFill>
                                  <a:srgbClr val="836967"/>
                                </a:solidFill>
                                <a:latin typeface="Cambria Math" panose="02040503050406030204" pitchFamily="18" charset="0"/>
                              </a:rPr>
                            </m:ctrlPr>
                          </m:dPr>
                          <m:e>
                            <m:r>
                              <a:rPr lang="en-US" sz="1400" i="1" dirty="0">
                                <a:latin typeface="Cambria Math" panose="02040503050406030204" pitchFamily="18" charset="0"/>
                              </a:rPr>
                              <m:t>𝑥</m:t>
                            </m:r>
                          </m:e>
                        </m:d>
                      </m:den>
                    </m:f>
                    <m:r>
                      <a:rPr lang="en-US" sz="1400" i="0" dirty="0" smtClean="0">
                        <a:latin typeface="Cambria Math" panose="02040503050406030204" pitchFamily="18" charset="0"/>
                      </a:rPr>
                      <m:t>=2</m:t>
                    </m:r>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𝑦</m:t>
                        </m:r>
                        <m:r>
                          <a:rPr lang="en-US" sz="1400" i="0" dirty="0" smtClean="0">
                            <a:latin typeface="Cambria Math" panose="02040503050406030204" pitchFamily="18" charset="0"/>
                          </a:rPr>
                          <m:t>−</m:t>
                        </m:r>
                        <m:sSub>
                          <m:sSubPr>
                            <m:ctrlPr>
                              <a:rPr lang="en-US" sz="1400" i="1" dirty="0" smtClean="0">
                                <a:solidFill>
                                  <a:srgbClr val="836967"/>
                                </a:solidFill>
                                <a:latin typeface="Cambria Math" panose="02040503050406030204" pitchFamily="18" charset="0"/>
                              </a:rPr>
                            </m:ctrlPr>
                          </m:sSubPr>
                          <m:e>
                            <m:r>
                              <a:rPr lang="en-US" sz="1400" i="1" dirty="0" smtClean="0">
                                <a:latin typeface="Cambria Math" panose="02040503050406030204" pitchFamily="18" charset="0"/>
                              </a:rPr>
                              <m:t>𝐹</m:t>
                            </m:r>
                          </m:e>
                          <m:sub>
                            <m:r>
                              <a:rPr lang="en-US" sz="1400" i="1" dirty="0" smtClean="0">
                                <a:latin typeface="Cambria Math" panose="02040503050406030204" pitchFamily="18" charset="0"/>
                              </a:rPr>
                              <m:t>𝑛</m:t>
                            </m:r>
                          </m:sub>
                        </m:sSub>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𝑥</m:t>
                            </m:r>
                          </m:e>
                        </m:d>
                      </m:e>
                    </m:d>
                  </m:oMath>
                </a14:m>
                <a:r>
                  <a:rPr lang="en-US" sz="1400" dirty="0"/>
                  <a:t>          </a:t>
                </a:r>
              </a:p>
              <a:p>
                <a:pPr>
                  <a:buFontTx/>
                  <a:buChar char="-"/>
                </a:pPr>
                <a:endParaRPr lang="en-US" sz="1400" dirty="0"/>
              </a:p>
              <a:p>
                <a:pPr>
                  <a:buFontTx/>
                  <a:buChar char="-"/>
                </a:pPr>
                <a14:m>
                  <m:oMath xmlns:m="http://schemas.openxmlformats.org/officeDocument/2006/math">
                    <m:sSub>
                      <m:sSubPr>
                        <m:ctrlPr>
                          <a:rPr lang="en-US" sz="1400" i="1" dirty="0" smtClean="0">
                            <a:solidFill>
                              <a:srgbClr val="836967"/>
                            </a:solidFill>
                            <a:latin typeface="Cambria Math" panose="02040503050406030204" pitchFamily="18" charset="0"/>
                          </a:rPr>
                        </m:ctrlPr>
                      </m:sSubPr>
                      <m:e>
                        <m:r>
                          <a:rPr lang="en-US" sz="1400" i="1" dirty="0" smtClean="0">
                            <a:latin typeface="Cambria Math" panose="02040503050406030204" pitchFamily="18" charset="0"/>
                          </a:rPr>
                          <m:t>𝐹</m:t>
                        </m:r>
                      </m:e>
                      <m:sub>
                        <m:r>
                          <a:rPr lang="en-US" sz="1400" i="1" dirty="0" smtClean="0">
                            <a:latin typeface="Cambria Math" panose="02040503050406030204" pitchFamily="18" charset="0"/>
                          </a:rPr>
                          <m:t>𝑛</m:t>
                        </m:r>
                        <m:r>
                          <a:rPr lang="en-US" sz="1400" i="0" dirty="0" smtClean="0">
                            <a:latin typeface="Cambria Math" panose="02040503050406030204" pitchFamily="18" charset="0"/>
                          </a:rPr>
                          <m:t>+1</m:t>
                        </m:r>
                      </m:sub>
                    </m:sSub>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𝑥</m:t>
                        </m:r>
                      </m:e>
                    </m:d>
                    <m:r>
                      <a:rPr lang="en-US" sz="1400" i="0" dirty="0" smtClean="0">
                        <a:latin typeface="Cambria Math" panose="02040503050406030204" pitchFamily="18" charset="0"/>
                      </a:rPr>
                      <m:t>=</m:t>
                    </m:r>
                    <m:sSub>
                      <m:sSubPr>
                        <m:ctrlPr>
                          <a:rPr lang="en-US" sz="1400" i="1" dirty="0" smtClean="0">
                            <a:solidFill>
                              <a:srgbClr val="836967"/>
                            </a:solidFill>
                            <a:latin typeface="Cambria Math" panose="02040503050406030204" pitchFamily="18" charset="0"/>
                          </a:rPr>
                        </m:ctrlPr>
                      </m:sSubPr>
                      <m:e>
                        <m:r>
                          <a:rPr lang="en-US" sz="1400" i="1" dirty="0" smtClean="0">
                            <a:latin typeface="Cambria Math" panose="02040503050406030204" pitchFamily="18" charset="0"/>
                          </a:rPr>
                          <m:t>𝐹</m:t>
                        </m:r>
                      </m:e>
                      <m:sub>
                        <m:r>
                          <a:rPr lang="en-US" sz="1400" i="1" dirty="0" smtClean="0">
                            <a:latin typeface="Cambria Math" panose="02040503050406030204" pitchFamily="18" charset="0"/>
                          </a:rPr>
                          <m:t>𝑛</m:t>
                        </m:r>
                      </m:sub>
                    </m:sSub>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𝑥</m:t>
                        </m:r>
                      </m:e>
                    </m:d>
                    <m:r>
                      <a:rPr lang="en-US" sz="1400" i="0" dirty="0" smtClean="0">
                        <a:latin typeface="Cambria Math" panose="02040503050406030204" pitchFamily="18" charset="0"/>
                      </a:rPr>
                      <m:t>+</m:t>
                    </m:r>
                    <m:r>
                      <a:rPr lang="en-US" sz="1400" i="1" dirty="0" smtClean="0">
                        <a:latin typeface="Cambria Math" panose="02040503050406030204" pitchFamily="18" charset="0"/>
                      </a:rPr>
                      <m:t>𝜂</m:t>
                    </m:r>
                    <m:r>
                      <a:rPr lang="en-US" sz="1400" i="1" dirty="0" smtClean="0">
                        <a:latin typeface="Cambria Math" panose="02040503050406030204" pitchFamily="18" charset="0"/>
                      </a:rPr>
                      <m:t>𝐻</m:t>
                    </m:r>
                    <m:d>
                      <m:dPr>
                        <m:ctrlPr>
                          <a:rPr lang="en-US" sz="1400" i="1" dirty="0" smtClean="0">
                            <a:solidFill>
                              <a:srgbClr val="836967"/>
                            </a:solidFill>
                            <a:latin typeface="Cambria Math" panose="02040503050406030204" pitchFamily="18" charset="0"/>
                          </a:rPr>
                        </m:ctrlPr>
                      </m:dPr>
                      <m:e>
                        <m:r>
                          <a:rPr lang="en-US" sz="1400" i="1" dirty="0" smtClean="0">
                            <a:latin typeface="Cambria Math" panose="02040503050406030204" pitchFamily="18" charset="0"/>
                          </a:rPr>
                          <m:t>𝑥</m:t>
                        </m:r>
                        <m:r>
                          <a:rPr lang="en-US" sz="1400" i="0" dirty="0" smtClean="0">
                            <a:latin typeface="Cambria Math" panose="02040503050406030204" pitchFamily="18" charset="0"/>
                          </a:rPr>
                          <m:t>,</m:t>
                        </m:r>
                        <m:r>
                          <a:rPr lang="en-US" sz="1400" b="0" i="0" dirty="0" smtClean="0">
                            <a:latin typeface="Cambria Math" panose="02040503050406030204" pitchFamily="18" charset="0"/>
                          </a:rPr>
                          <m:t>− </m:t>
                        </m:r>
                        <m:f>
                          <m:fPr>
                            <m:ctrlPr>
                              <a:rPr lang="en-US" sz="1400" i="1" dirty="0">
                                <a:solidFill>
                                  <a:srgbClr val="836967"/>
                                </a:solidFill>
                                <a:latin typeface="Cambria Math" panose="02040503050406030204" pitchFamily="18" charset="0"/>
                              </a:rPr>
                            </m:ctrlPr>
                          </m:fPr>
                          <m:num>
                            <m:r>
                              <a:rPr lang="en-US" sz="1400" dirty="0">
                                <a:latin typeface="Cambria Math" panose="02040503050406030204" pitchFamily="18" charset="0"/>
                              </a:rPr>
                              <m:t>ⅆ</m:t>
                            </m:r>
                            <m:r>
                              <a:rPr lang="en-US" sz="1400" i="1" dirty="0">
                                <a:latin typeface="Cambria Math" panose="02040503050406030204" pitchFamily="18" charset="0"/>
                              </a:rPr>
                              <m:t>𝐿</m:t>
                            </m:r>
                          </m:num>
                          <m:den>
                            <m:r>
                              <a:rPr lang="en-US" sz="1400" i="1" dirty="0">
                                <a:latin typeface="Cambria Math" panose="02040503050406030204" pitchFamily="18" charset="0"/>
                              </a:rPr>
                              <m:t>𝑑</m:t>
                            </m:r>
                            <m:sSub>
                              <m:sSubPr>
                                <m:ctrlPr>
                                  <a:rPr lang="en-US" sz="1400" i="1" dirty="0">
                                    <a:solidFill>
                                      <a:srgbClr val="836967"/>
                                    </a:solidFill>
                                    <a:latin typeface="Cambria Math" panose="02040503050406030204" pitchFamily="18" charset="0"/>
                                  </a:rPr>
                                </m:ctrlPr>
                              </m:sSubPr>
                              <m:e>
                                <m:r>
                                  <a:rPr lang="en-US" sz="1400" i="1" dirty="0">
                                    <a:latin typeface="Cambria Math" panose="02040503050406030204" pitchFamily="18" charset="0"/>
                                  </a:rPr>
                                  <m:t>𝐹</m:t>
                                </m:r>
                              </m:e>
                              <m:sub>
                                <m:r>
                                  <a:rPr lang="en-US" sz="1400" i="1" dirty="0">
                                    <a:latin typeface="Cambria Math" panose="02040503050406030204" pitchFamily="18" charset="0"/>
                                  </a:rPr>
                                  <m:t>𝑛</m:t>
                                </m:r>
                              </m:sub>
                            </m:sSub>
                            <m:d>
                              <m:dPr>
                                <m:ctrlPr>
                                  <a:rPr lang="en-US" sz="1400" i="1" dirty="0">
                                    <a:solidFill>
                                      <a:srgbClr val="836967"/>
                                    </a:solidFill>
                                    <a:latin typeface="Cambria Math" panose="02040503050406030204" pitchFamily="18" charset="0"/>
                                  </a:rPr>
                                </m:ctrlPr>
                              </m:dPr>
                              <m:e>
                                <m:r>
                                  <a:rPr lang="en-US" sz="1400" i="1" dirty="0">
                                    <a:latin typeface="Cambria Math" panose="02040503050406030204" pitchFamily="18" charset="0"/>
                                  </a:rPr>
                                  <m:t>𝑥</m:t>
                                </m:r>
                              </m:e>
                            </m:d>
                          </m:den>
                        </m:f>
                      </m:e>
                    </m:d>
                  </m:oMath>
                </a14:m>
                <a:endParaRPr lang="en-US" sz="1400" dirty="0"/>
              </a:p>
              <a:p>
                <a:r>
                  <a:rPr lang="en-US" dirty="0"/>
                  <a:t>gradient boosting descends the gradient by introducing new models.</a:t>
                </a:r>
                <a:endParaRPr lang="en-IN" dirty="0"/>
              </a:p>
            </p:txBody>
          </p:sp>
        </mc:Choice>
        <mc:Fallback>
          <p:sp>
            <p:nvSpPr>
              <p:cNvPr id="4" name="Content Placeholder 3">
                <a:extLst>
                  <a:ext uri="{FF2B5EF4-FFF2-40B4-BE49-F238E27FC236}">
                    <a16:creationId xmlns:a16="http://schemas.microsoft.com/office/drawing/2014/main" id="{2C4ACA7C-CE9A-4379-9A4B-614A3DE7B3A4}"/>
                  </a:ext>
                </a:extLst>
              </p:cNvPr>
              <p:cNvSpPr>
                <a:spLocks noGrp="1" noRot="1" noChangeAspect="1" noMove="1" noResize="1" noEditPoints="1" noAdjustHandles="1" noChangeArrowheads="1" noChangeShapeType="1" noTextEdit="1"/>
              </p:cNvSpPr>
              <p:nvPr>
                <p:ph sz="half" idx="2"/>
              </p:nvPr>
            </p:nvSpPr>
            <p:spPr>
              <a:blipFill>
                <a:blip r:embed="rId3"/>
                <a:stretch>
                  <a:fillRect t="-1495" b="-748"/>
                </a:stretch>
              </a:blipFill>
            </p:spPr>
            <p:txBody>
              <a:bodyPr/>
              <a:lstStyle/>
              <a:p>
                <a:r>
                  <a:rPr lang="en-IN">
                    <a:noFill/>
                  </a:rPr>
                  <a:t> </a:t>
                </a:r>
              </a:p>
            </p:txBody>
          </p:sp>
        </mc:Fallback>
      </mc:AlternateContent>
      <p:sp>
        <p:nvSpPr>
          <p:cNvPr id="5" name="Slide Number Placeholder 4">
            <a:extLst>
              <a:ext uri="{FF2B5EF4-FFF2-40B4-BE49-F238E27FC236}">
                <a16:creationId xmlns:a16="http://schemas.microsoft.com/office/drawing/2014/main" id="{E5E7FD29-D9EC-40CE-AC2B-80920C103B78}"/>
              </a:ext>
            </a:extLst>
          </p:cNvPr>
          <p:cNvSpPr>
            <a:spLocks noGrp="1"/>
          </p:cNvSpPr>
          <p:nvPr>
            <p:ph type="sldNum" sz="quarter" idx="12"/>
          </p:nvPr>
        </p:nvSpPr>
        <p:spPr/>
        <p:txBody>
          <a:bodyPr/>
          <a:lstStyle/>
          <a:p>
            <a:fld id="{A674035A-0E96-4374-A5D3-8BBD0E543AFF}" type="slidenum">
              <a:rPr lang="en-US" smtClean="0"/>
              <a:t>65</a:t>
            </a:fld>
            <a:endParaRPr lang="en-US"/>
          </a:p>
        </p:txBody>
      </p:sp>
      <p:sp>
        <p:nvSpPr>
          <p:cNvPr id="8" name="TextBox 7">
            <a:extLst>
              <a:ext uri="{FF2B5EF4-FFF2-40B4-BE49-F238E27FC236}">
                <a16:creationId xmlns:a16="http://schemas.microsoft.com/office/drawing/2014/main" id="{75B77AA3-213D-4013-A2EC-20549258A17B}"/>
              </a:ext>
            </a:extLst>
          </p:cNvPr>
          <p:cNvSpPr txBox="1"/>
          <p:nvPr/>
        </p:nvSpPr>
        <p:spPr>
          <a:xfrm>
            <a:off x="1770607" y="4321691"/>
            <a:ext cx="1730154" cy="369332"/>
          </a:xfrm>
          <a:prstGeom prst="rect">
            <a:avLst/>
          </a:prstGeom>
          <a:noFill/>
        </p:spPr>
        <p:txBody>
          <a:bodyPr wrap="none" rtlCol="0">
            <a:spAutoFit/>
          </a:bodyPr>
          <a:lstStyle/>
          <a:p>
            <a:r>
              <a:rPr lang="en-US" dirty="0"/>
              <a:t>Number of trees</a:t>
            </a:r>
            <a:endParaRPr lang="en-IN" dirty="0"/>
          </a:p>
        </p:txBody>
      </p:sp>
      <p:sp>
        <p:nvSpPr>
          <p:cNvPr id="9" name="TextBox 8">
            <a:extLst>
              <a:ext uri="{FF2B5EF4-FFF2-40B4-BE49-F238E27FC236}">
                <a16:creationId xmlns:a16="http://schemas.microsoft.com/office/drawing/2014/main" id="{87B0B0E8-F356-4A8B-B90C-4CB5791037E5}"/>
              </a:ext>
            </a:extLst>
          </p:cNvPr>
          <p:cNvSpPr txBox="1"/>
          <p:nvPr/>
        </p:nvSpPr>
        <p:spPr>
          <a:xfrm>
            <a:off x="490606" y="2582109"/>
            <a:ext cx="583814" cy="369332"/>
          </a:xfrm>
          <a:prstGeom prst="rect">
            <a:avLst/>
          </a:prstGeom>
          <a:noFill/>
        </p:spPr>
        <p:txBody>
          <a:bodyPr wrap="none" rtlCol="0">
            <a:spAutoFit/>
          </a:bodyPr>
          <a:lstStyle/>
          <a:p>
            <a:r>
              <a:rPr lang="en-US" dirty="0"/>
              <a:t>Loss</a:t>
            </a:r>
            <a:endParaRPr lang="en-IN" dirty="0"/>
          </a:p>
        </p:txBody>
      </p:sp>
    </p:spTree>
    <p:extLst>
      <p:ext uri="{BB962C8B-B14F-4D97-AF65-F5344CB8AC3E}">
        <p14:creationId xmlns:p14="http://schemas.microsoft.com/office/powerpoint/2010/main" val="3971081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FE37-C412-4B16-89B9-7551B0F62A7B}"/>
              </a:ext>
            </a:extLst>
          </p:cNvPr>
          <p:cNvSpPr>
            <a:spLocks noGrp="1"/>
          </p:cNvSpPr>
          <p:nvPr>
            <p:ph type="title"/>
          </p:nvPr>
        </p:nvSpPr>
        <p:spPr/>
        <p:txBody>
          <a:bodyPr/>
          <a:lstStyle/>
          <a:p>
            <a:r>
              <a:rPr lang="en-US" dirty="0" err="1"/>
              <a:t>Xgboost</a:t>
            </a:r>
            <a:endParaRPr lang="en-IN" dirty="0"/>
          </a:p>
        </p:txBody>
      </p:sp>
      <p:sp>
        <p:nvSpPr>
          <p:cNvPr id="3" name="Content Placeholder 2">
            <a:extLst>
              <a:ext uri="{FF2B5EF4-FFF2-40B4-BE49-F238E27FC236}">
                <a16:creationId xmlns:a16="http://schemas.microsoft.com/office/drawing/2014/main" id="{38BA8C26-BFE1-45B3-BF7F-B66120912C03}"/>
              </a:ext>
            </a:extLst>
          </p:cNvPr>
          <p:cNvSpPr>
            <a:spLocks noGrp="1"/>
          </p:cNvSpPr>
          <p:nvPr>
            <p:ph idx="1"/>
          </p:nvPr>
        </p:nvSpPr>
        <p:spPr/>
        <p:txBody>
          <a:bodyPr>
            <a:normAutofit fontScale="92500"/>
          </a:bodyPr>
          <a:lstStyle/>
          <a:p>
            <a:r>
              <a:rPr lang="en-US" sz="2400" b="0" i="0" dirty="0">
                <a:effectLst/>
                <a:latin typeface="-apple-system"/>
              </a:rPr>
              <a:t>Both </a:t>
            </a:r>
            <a:r>
              <a:rPr lang="en-US" sz="2400" b="0" i="0" dirty="0" err="1">
                <a:effectLst/>
                <a:latin typeface="-apple-system"/>
              </a:rPr>
              <a:t>xgboost</a:t>
            </a:r>
            <a:r>
              <a:rPr lang="en-US" sz="2400" b="0" i="0" dirty="0">
                <a:effectLst/>
                <a:latin typeface="-apple-system"/>
              </a:rPr>
              <a:t> and </a:t>
            </a:r>
            <a:r>
              <a:rPr lang="en-US" sz="2400" b="0" i="0" dirty="0" err="1">
                <a:effectLst/>
                <a:latin typeface="-apple-system"/>
              </a:rPr>
              <a:t>gbm</a:t>
            </a:r>
            <a:r>
              <a:rPr lang="en-US" sz="2400" b="0" i="0" dirty="0">
                <a:effectLst/>
                <a:latin typeface="-apple-system"/>
              </a:rPr>
              <a:t> follows the principle of gradient boosting.</a:t>
            </a:r>
          </a:p>
          <a:p>
            <a:r>
              <a:rPr lang="en-US" sz="2400" b="0" i="0" dirty="0">
                <a:effectLst/>
                <a:latin typeface="-apple-system"/>
              </a:rPr>
              <a:t>The name </a:t>
            </a:r>
            <a:r>
              <a:rPr lang="en-US" sz="2400" b="0" i="0" dirty="0" err="1">
                <a:effectLst/>
                <a:latin typeface="-apple-system"/>
              </a:rPr>
              <a:t>xgboost</a:t>
            </a:r>
            <a:r>
              <a:rPr lang="en-US" sz="2400" b="0" i="0" dirty="0">
                <a:effectLst/>
                <a:latin typeface="-apple-system"/>
              </a:rPr>
              <a:t>, though, actually refers to the engineering goal to push the limit of computations resources for boosted tree algorithms. </a:t>
            </a:r>
          </a:p>
          <a:p>
            <a:r>
              <a:rPr lang="en-US" sz="2400" b="0" i="0" dirty="0">
                <a:solidFill>
                  <a:srgbClr val="242729"/>
                </a:solidFill>
                <a:effectLst/>
                <a:latin typeface="inherit"/>
              </a:rPr>
              <a:t>Improved data structures for better processor cache utilization which makes it faster.</a:t>
            </a:r>
          </a:p>
          <a:p>
            <a:pPr marL="0" indent="0">
              <a:buNone/>
            </a:pPr>
            <a:endParaRPr lang="en-US" sz="2400" dirty="0">
              <a:solidFill>
                <a:srgbClr val="242729"/>
              </a:solidFill>
              <a:latin typeface="inherit"/>
            </a:endParaRPr>
          </a:p>
          <a:p>
            <a:r>
              <a:rPr lang="en-US" sz="2400" b="0" i="0" dirty="0">
                <a:solidFill>
                  <a:srgbClr val="242729"/>
                </a:solidFill>
                <a:effectLst/>
                <a:latin typeface="inherit"/>
              </a:rPr>
              <a:t>Better support for multicore processing which reduces overall training time.</a:t>
            </a:r>
          </a:p>
          <a:p>
            <a:endParaRPr lang="en-IN" dirty="0"/>
          </a:p>
        </p:txBody>
      </p:sp>
      <p:sp>
        <p:nvSpPr>
          <p:cNvPr id="4" name="Slide Number Placeholder 3">
            <a:extLst>
              <a:ext uri="{FF2B5EF4-FFF2-40B4-BE49-F238E27FC236}">
                <a16:creationId xmlns:a16="http://schemas.microsoft.com/office/drawing/2014/main" id="{C39EDCE8-EDF2-4B1B-B357-D93D89BF39AF}"/>
              </a:ext>
            </a:extLst>
          </p:cNvPr>
          <p:cNvSpPr>
            <a:spLocks noGrp="1"/>
          </p:cNvSpPr>
          <p:nvPr>
            <p:ph type="sldNum" sz="quarter" idx="12"/>
          </p:nvPr>
        </p:nvSpPr>
        <p:spPr/>
        <p:txBody>
          <a:bodyPr/>
          <a:lstStyle/>
          <a:p>
            <a:fld id="{A674035A-0E96-4374-A5D3-8BBD0E543AFF}" type="slidenum">
              <a:rPr lang="en-US" smtClean="0"/>
              <a:t>66</a:t>
            </a:fld>
            <a:endParaRPr lang="en-US"/>
          </a:p>
        </p:txBody>
      </p:sp>
    </p:spTree>
    <p:extLst>
      <p:ext uri="{BB962C8B-B14F-4D97-AF65-F5344CB8AC3E}">
        <p14:creationId xmlns:p14="http://schemas.microsoft.com/office/powerpoint/2010/main" val="4609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1114184" y="829188"/>
            <a:ext cx="7789800" cy="572700"/>
          </a:xfrm>
          <a:prstGeom prst="rect">
            <a:avLst/>
          </a:prstGeom>
        </p:spPr>
        <p:txBody>
          <a:bodyPr spcFirstLastPara="1" vert="horz" wrap="square" lIns="91425" tIns="91425" rIns="91425" bIns="91425" rtlCol="0" anchor="t" anchorCtr="0">
            <a:noAutofit/>
          </a:bodyPr>
          <a:lstStyle/>
          <a:p>
            <a:r>
              <a:rPr lang="en" b="1" dirty="0">
                <a:latin typeface="Montserrat"/>
                <a:ea typeface="Montserrat"/>
                <a:cs typeface="Montserrat"/>
                <a:sym typeface="Montserrat"/>
              </a:rPr>
              <a:t>Train Test Split</a:t>
            </a:r>
            <a:endParaRPr b="1" dirty="0">
              <a:latin typeface="Montserrat"/>
              <a:ea typeface="Montserrat"/>
              <a:cs typeface="Montserrat"/>
              <a:sym typeface="Montserrat"/>
            </a:endParaRPr>
          </a:p>
        </p:txBody>
      </p:sp>
      <p:sp>
        <p:nvSpPr>
          <p:cNvPr id="2" name="Slide Number Placeholder 1"/>
          <p:cNvSpPr>
            <a:spLocks noGrp="1"/>
          </p:cNvSpPr>
          <p:nvPr>
            <p:ph type="sldNum" idx="12"/>
          </p:nvPr>
        </p:nvSpPr>
        <p:spPr>
          <a:xfrm>
            <a:off x="8595300" y="5229023"/>
            <a:ext cx="548700" cy="393600"/>
          </a:xfrm>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458" name="Google Shape;458;p41"/>
          <p:cNvSpPr/>
          <p:nvPr/>
        </p:nvSpPr>
        <p:spPr>
          <a:xfrm>
            <a:off x="256884" y="32412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cxnSp>
        <p:nvCxnSpPr>
          <p:cNvPr id="459" name="Google Shape;459;p41"/>
          <p:cNvCxnSpPr>
            <a:stCxn id="458" idx="3"/>
          </p:cNvCxnSpPr>
          <p:nvPr/>
        </p:nvCxnSpPr>
        <p:spPr>
          <a:xfrm>
            <a:off x="1597284" y="3695175"/>
            <a:ext cx="423000" cy="0"/>
          </a:xfrm>
          <a:prstGeom prst="straightConnector1">
            <a:avLst/>
          </a:prstGeom>
          <a:noFill/>
          <a:ln w="38100" cap="flat" cmpd="sng">
            <a:solidFill>
              <a:srgbClr val="424242"/>
            </a:solidFill>
            <a:prstDash val="solid"/>
            <a:round/>
            <a:headEnd type="none" w="med" len="med"/>
            <a:tailEnd type="triangle" w="med" len="med"/>
          </a:ln>
        </p:spPr>
      </p:cxnSp>
      <p:sp>
        <p:nvSpPr>
          <p:cNvPr id="461" name="Google Shape;461;p41"/>
          <p:cNvSpPr txBox="1"/>
          <p:nvPr/>
        </p:nvSpPr>
        <p:spPr>
          <a:xfrm>
            <a:off x="131859" y="3334050"/>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Acquisition </a:t>
            </a:r>
            <a:endParaRPr sz="1800">
              <a:solidFill>
                <a:srgbClr val="FFFFFF"/>
              </a:solidFill>
              <a:latin typeface="Montserrat"/>
              <a:ea typeface="Montserrat"/>
              <a:cs typeface="Montserrat"/>
              <a:sym typeface="Montserrat"/>
            </a:endParaRPr>
          </a:p>
        </p:txBody>
      </p:sp>
      <p:sp>
        <p:nvSpPr>
          <p:cNvPr id="462" name="Google Shape;462;p41"/>
          <p:cNvSpPr/>
          <p:nvPr/>
        </p:nvSpPr>
        <p:spPr>
          <a:xfrm>
            <a:off x="2036984" y="32684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463" name="Google Shape;463;p41"/>
          <p:cNvSpPr txBox="1"/>
          <p:nvPr/>
        </p:nvSpPr>
        <p:spPr>
          <a:xfrm>
            <a:off x="1911959" y="3361250"/>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Cleaning</a:t>
            </a:r>
            <a:endParaRPr sz="1800">
              <a:solidFill>
                <a:srgbClr val="FFFFFF"/>
              </a:solidFill>
              <a:latin typeface="Montserrat"/>
              <a:ea typeface="Montserrat"/>
              <a:cs typeface="Montserrat"/>
              <a:sym typeface="Montserrat"/>
            </a:endParaRPr>
          </a:p>
        </p:txBody>
      </p:sp>
      <p:sp>
        <p:nvSpPr>
          <p:cNvPr id="464" name="Google Shape;464;p41"/>
          <p:cNvSpPr/>
          <p:nvPr/>
        </p:nvSpPr>
        <p:spPr>
          <a:xfrm>
            <a:off x="3692059" y="2038600"/>
            <a:ext cx="1340400" cy="907800"/>
          </a:xfrm>
          <a:prstGeom prst="roundRect">
            <a:avLst>
              <a:gd name="adj" fmla="val 16667"/>
            </a:avLst>
          </a:prstGeom>
          <a:solidFill>
            <a:srgbClr val="674EA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465" name="Google Shape;465;p41"/>
          <p:cNvSpPr txBox="1"/>
          <p:nvPr/>
        </p:nvSpPr>
        <p:spPr>
          <a:xfrm>
            <a:off x="3854059" y="2271625"/>
            <a:ext cx="1016400" cy="607800"/>
          </a:xfrm>
          <a:prstGeom prst="rect">
            <a:avLst/>
          </a:prstGeom>
          <a:noFill/>
          <a:ln>
            <a:noFill/>
          </a:ln>
        </p:spPr>
        <p:txBody>
          <a:bodyPr spcFirstLastPara="1" wrap="square" lIns="91425" tIns="91425" rIns="91425" bIns="91425" anchor="t" anchorCtr="0">
            <a:noAutofit/>
          </a:bodyPr>
          <a:lstStyle/>
          <a:p>
            <a:pPr algn="ctr"/>
            <a:r>
              <a:rPr lang="en" sz="1800" dirty="0">
                <a:solidFill>
                  <a:srgbClr val="FFFFFF"/>
                </a:solidFill>
                <a:latin typeface="Montserrat"/>
                <a:ea typeface="Montserrat"/>
                <a:cs typeface="Montserrat"/>
                <a:sym typeface="Montserrat"/>
              </a:rPr>
              <a:t>Test</a:t>
            </a:r>
            <a:endParaRPr sz="1800" dirty="0">
              <a:solidFill>
                <a:srgbClr val="FFFFFF"/>
              </a:solidFill>
              <a:latin typeface="Montserrat"/>
              <a:ea typeface="Montserrat"/>
              <a:cs typeface="Montserrat"/>
              <a:sym typeface="Montserrat"/>
            </a:endParaRPr>
          </a:p>
        </p:txBody>
      </p:sp>
      <p:sp>
        <p:nvSpPr>
          <p:cNvPr id="466" name="Google Shape;466;p41"/>
          <p:cNvSpPr/>
          <p:nvPr/>
        </p:nvSpPr>
        <p:spPr>
          <a:xfrm>
            <a:off x="3692059" y="3268475"/>
            <a:ext cx="1340400" cy="907800"/>
          </a:xfrm>
          <a:prstGeom prst="roundRect">
            <a:avLst>
              <a:gd name="adj" fmla="val 16667"/>
            </a:avLst>
          </a:prstGeom>
          <a:solidFill>
            <a:srgbClr val="741B4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467" name="Google Shape;467;p41"/>
          <p:cNvSpPr txBox="1"/>
          <p:nvPr/>
        </p:nvSpPr>
        <p:spPr>
          <a:xfrm>
            <a:off x="3828309" y="3528750"/>
            <a:ext cx="10164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Train</a:t>
            </a:r>
            <a:endParaRPr sz="1800">
              <a:solidFill>
                <a:srgbClr val="FFFFFF"/>
              </a:solidFill>
              <a:latin typeface="Montserrat"/>
              <a:ea typeface="Montserrat"/>
              <a:cs typeface="Montserrat"/>
              <a:sym typeface="Montserrat"/>
            </a:endParaRPr>
          </a:p>
        </p:txBody>
      </p:sp>
      <p:cxnSp>
        <p:nvCxnSpPr>
          <p:cNvPr id="468" name="Google Shape;468;p41"/>
          <p:cNvCxnSpPr>
            <a:stCxn id="462" idx="0"/>
            <a:endCxn id="464" idx="1"/>
          </p:cNvCxnSpPr>
          <p:nvPr/>
        </p:nvCxnSpPr>
        <p:spPr>
          <a:xfrm rot="-5400000">
            <a:off x="2811584" y="2387975"/>
            <a:ext cx="776100" cy="984900"/>
          </a:xfrm>
          <a:prstGeom prst="curvedConnector2">
            <a:avLst/>
          </a:prstGeom>
          <a:noFill/>
          <a:ln w="38100" cap="flat" cmpd="sng">
            <a:solidFill>
              <a:srgbClr val="424242"/>
            </a:solidFill>
            <a:prstDash val="solid"/>
            <a:round/>
            <a:headEnd type="none" w="med" len="med"/>
            <a:tailEnd type="triangle" w="med" len="med"/>
          </a:ln>
        </p:spPr>
      </p:cxnSp>
      <p:cxnSp>
        <p:nvCxnSpPr>
          <p:cNvPr id="469" name="Google Shape;469;p41"/>
          <p:cNvCxnSpPr/>
          <p:nvPr/>
        </p:nvCxnSpPr>
        <p:spPr>
          <a:xfrm rot="10800000" flipH="1">
            <a:off x="3372209" y="3716175"/>
            <a:ext cx="330600" cy="9900"/>
          </a:xfrm>
          <a:prstGeom prst="straightConnector1">
            <a:avLst/>
          </a:prstGeom>
          <a:noFill/>
          <a:ln w="38100" cap="flat" cmpd="sng">
            <a:solidFill>
              <a:srgbClr val="424242"/>
            </a:solidFill>
            <a:prstDash val="solid"/>
            <a:round/>
            <a:headEnd type="none" w="med" len="med"/>
            <a:tailEnd type="triangle" w="med" len="med"/>
          </a:ln>
        </p:spPr>
      </p:cxnSp>
    </p:spTree>
    <p:extLst>
      <p:ext uri="{BB962C8B-B14F-4D97-AF65-F5344CB8AC3E}">
        <p14:creationId xmlns:p14="http://schemas.microsoft.com/office/powerpoint/2010/main" val="325880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2"/>
          <p:cNvSpPr txBox="1">
            <a:spLocks noGrp="1"/>
          </p:cNvSpPr>
          <p:nvPr>
            <p:ph type="title"/>
          </p:nvPr>
        </p:nvSpPr>
        <p:spPr>
          <a:xfrm>
            <a:off x="1114184" y="930788"/>
            <a:ext cx="7789800" cy="572700"/>
          </a:xfrm>
          <a:prstGeom prst="rect">
            <a:avLst/>
          </a:prstGeom>
        </p:spPr>
        <p:txBody>
          <a:bodyPr spcFirstLastPara="1" vert="horz" wrap="square" lIns="91425" tIns="91425" rIns="91425" bIns="91425" rtlCol="0" anchor="t" anchorCtr="0">
            <a:noAutofit/>
          </a:bodyPr>
          <a:lstStyle/>
          <a:p>
            <a:r>
              <a:rPr lang="en" b="1" dirty="0">
                <a:latin typeface="Montserrat"/>
                <a:ea typeface="Montserrat"/>
                <a:cs typeface="Montserrat"/>
                <a:sym typeface="Montserrat"/>
              </a:rPr>
              <a:t>Train/Fit Model on Training Data</a:t>
            </a:r>
            <a:endParaRPr b="1" dirty="0">
              <a:latin typeface="Montserrat"/>
              <a:ea typeface="Montserrat"/>
              <a:cs typeface="Montserrat"/>
              <a:sym typeface="Montserrat"/>
            </a:endParaRPr>
          </a:p>
        </p:txBody>
      </p:sp>
      <p:sp>
        <p:nvSpPr>
          <p:cNvPr id="2" name="Slide Number Placeholder 1"/>
          <p:cNvSpPr>
            <a:spLocks noGrp="1"/>
          </p:cNvSpPr>
          <p:nvPr>
            <p:ph type="sldNum" idx="12"/>
          </p:nvPr>
        </p:nvSpPr>
        <p:spPr>
          <a:xfrm>
            <a:off x="8595300" y="5330623"/>
            <a:ext cx="548700" cy="393600"/>
          </a:xfrm>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477" name="Google Shape;477;p42"/>
          <p:cNvSpPr/>
          <p:nvPr/>
        </p:nvSpPr>
        <p:spPr>
          <a:xfrm>
            <a:off x="256884" y="33428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cxnSp>
        <p:nvCxnSpPr>
          <p:cNvPr id="478" name="Google Shape;478;p42"/>
          <p:cNvCxnSpPr>
            <a:stCxn id="477" idx="3"/>
          </p:cNvCxnSpPr>
          <p:nvPr/>
        </p:nvCxnSpPr>
        <p:spPr>
          <a:xfrm>
            <a:off x="1597284" y="3796775"/>
            <a:ext cx="423000" cy="0"/>
          </a:xfrm>
          <a:prstGeom prst="straightConnector1">
            <a:avLst/>
          </a:prstGeom>
          <a:noFill/>
          <a:ln w="38100" cap="flat" cmpd="sng">
            <a:solidFill>
              <a:srgbClr val="424242"/>
            </a:solidFill>
            <a:prstDash val="solid"/>
            <a:round/>
            <a:headEnd type="none" w="med" len="med"/>
            <a:tailEnd type="triangle" w="med" len="med"/>
          </a:ln>
        </p:spPr>
      </p:cxnSp>
      <p:sp>
        <p:nvSpPr>
          <p:cNvPr id="480" name="Google Shape;480;p42"/>
          <p:cNvSpPr txBox="1"/>
          <p:nvPr/>
        </p:nvSpPr>
        <p:spPr>
          <a:xfrm>
            <a:off x="131859" y="3435650"/>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Acquisition </a:t>
            </a:r>
            <a:endParaRPr sz="1800">
              <a:solidFill>
                <a:srgbClr val="FFFFFF"/>
              </a:solidFill>
              <a:latin typeface="Montserrat"/>
              <a:ea typeface="Montserrat"/>
              <a:cs typeface="Montserrat"/>
              <a:sym typeface="Montserrat"/>
            </a:endParaRPr>
          </a:p>
        </p:txBody>
      </p:sp>
      <p:sp>
        <p:nvSpPr>
          <p:cNvPr id="481" name="Google Shape;481;p42"/>
          <p:cNvSpPr/>
          <p:nvPr/>
        </p:nvSpPr>
        <p:spPr>
          <a:xfrm>
            <a:off x="2036984" y="33700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482" name="Google Shape;482;p42"/>
          <p:cNvSpPr txBox="1"/>
          <p:nvPr/>
        </p:nvSpPr>
        <p:spPr>
          <a:xfrm>
            <a:off x="1911959" y="3462850"/>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Cleaning</a:t>
            </a:r>
            <a:endParaRPr sz="1800">
              <a:solidFill>
                <a:srgbClr val="FFFFFF"/>
              </a:solidFill>
              <a:latin typeface="Montserrat"/>
              <a:ea typeface="Montserrat"/>
              <a:cs typeface="Montserrat"/>
              <a:sym typeface="Montserrat"/>
            </a:endParaRPr>
          </a:p>
        </p:txBody>
      </p:sp>
      <p:sp>
        <p:nvSpPr>
          <p:cNvPr id="483" name="Google Shape;483;p42"/>
          <p:cNvSpPr/>
          <p:nvPr/>
        </p:nvSpPr>
        <p:spPr>
          <a:xfrm>
            <a:off x="3692059" y="2140200"/>
            <a:ext cx="1340400" cy="907800"/>
          </a:xfrm>
          <a:prstGeom prst="roundRect">
            <a:avLst>
              <a:gd name="adj" fmla="val 16667"/>
            </a:avLst>
          </a:prstGeom>
          <a:solidFill>
            <a:srgbClr val="674EA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484" name="Google Shape;484;p42"/>
          <p:cNvSpPr txBox="1"/>
          <p:nvPr/>
        </p:nvSpPr>
        <p:spPr>
          <a:xfrm>
            <a:off x="3854059" y="2373225"/>
            <a:ext cx="10164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Test</a:t>
            </a:r>
            <a:endParaRPr sz="1800">
              <a:solidFill>
                <a:srgbClr val="FFFFFF"/>
              </a:solidFill>
              <a:latin typeface="Montserrat"/>
              <a:ea typeface="Montserrat"/>
              <a:cs typeface="Montserrat"/>
              <a:sym typeface="Montserrat"/>
            </a:endParaRPr>
          </a:p>
        </p:txBody>
      </p:sp>
      <p:sp>
        <p:nvSpPr>
          <p:cNvPr id="485" name="Google Shape;485;p42"/>
          <p:cNvSpPr/>
          <p:nvPr/>
        </p:nvSpPr>
        <p:spPr>
          <a:xfrm>
            <a:off x="3692059" y="3370075"/>
            <a:ext cx="1340400" cy="907800"/>
          </a:xfrm>
          <a:prstGeom prst="roundRect">
            <a:avLst>
              <a:gd name="adj" fmla="val 16667"/>
            </a:avLst>
          </a:prstGeom>
          <a:solidFill>
            <a:srgbClr val="741B4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486" name="Google Shape;486;p42"/>
          <p:cNvSpPr txBox="1"/>
          <p:nvPr/>
        </p:nvSpPr>
        <p:spPr>
          <a:xfrm>
            <a:off x="3828309" y="3630350"/>
            <a:ext cx="10164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Train</a:t>
            </a:r>
            <a:endParaRPr sz="1800">
              <a:solidFill>
                <a:srgbClr val="FFFFFF"/>
              </a:solidFill>
              <a:latin typeface="Montserrat"/>
              <a:ea typeface="Montserrat"/>
              <a:cs typeface="Montserrat"/>
              <a:sym typeface="Montserrat"/>
            </a:endParaRPr>
          </a:p>
        </p:txBody>
      </p:sp>
      <p:cxnSp>
        <p:nvCxnSpPr>
          <p:cNvPr id="487" name="Google Shape;487;p42"/>
          <p:cNvCxnSpPr>
            <a:stCxn id="481" idx="0"/>
            <a:endCxn id="483" idx="1"/>
          </p:cNvCxnSpPr>
          <p:nvPr/>
        </p:nvCxnSpPr>
        <p:spPr>
          <a:xfrm rot="-5400000">
            <a:off x="2811584" y="2489575"/>
            <a:ext cx="776100" cy="984900"/>
          </a:xfrm>
          <a:prstGeom prst="curvedConnector2">
            <a:avLst/>
          </a:prstGeom>
          <a:noFill/>
          <a:ln w="38100" cap="flat" cmpd="sng">
            <a:solidFill>
              <a:srgbClr val="424242"/>
            </a:solidFill>
            <a:prstDash val="solid"/>
            <a:round/>
            <a:headEnd type="none" w="med" len="med"/>
            <a:tailEnd type="triangle" w="med" len="med"/>
          </a:ln>
        </p:spPr>
      </p:cxnSp>
      <p:cxnSp>
        <p:nvCxnSpPr>
          <p:cNvPr id="488" name="Google Shape;488;p42"/>
          <p:cNvCxnSpPr/>
          <p:nvPr/>
        </p:nvCxnSpPr>
        <p:spPr>
          <a:xfrm rot="10800000" flipH="1">
            <a:off x="3372209" y="3817775"/>
            <a:ext cx="330600" cy="9900"/>
          </a:xfrm>
          <a:prstGeom prst="straightConnector1">
            <a:avLst/>
          </a:prstGeom>
          <a:noFill/>
          <a:ln w="38100" cap="flat" cmpd="sng">
            <a:solidFill>
              <a:srgbClr val="424242"/>
            </a:solidFill>
            <a:prstDash val="solid"/>
            <a:round/>
            <a:headEnd type="none" w="med" len="med"/>
            <a:tailEnd type="triangle" w="med" len="med"/>
          </a:ln>
        </p:spPr>
      </p:cxnSp>
      <p:sp>
        <p:nvSpPr>
          <p:cNvPr id="489" name="Google Shape;489;p42"/>
          <p:cNvSpPr/>
          <p:nvPr/>
        </p:nvSpPr>
        <p:spPr>
          <a:xfrm>
            <a:off x="5420659" y="33700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490" name="Google Shape;490;p42"/>
          <p:cNvSpPr txBox="1"/>
          <p:nvPr/>
        </p:nvSpPr>
        <p:spPr>
          <a:xfrm>
            <a:off x="5295634" y="3518825"/>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Train</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Model</a:t>
            </a:r>
            <a:endParaRPr sz="1800">
              <a:solidFill>
                <a:srgbClr val="FFFFFF"/>
              </a:solidFill>
              <a:latin typeface="Montserrat"/>
              <a:ea typeface="Montserrat"/>
              <a:cs typeface="Montserrat"/>
              <a:sym typeface="Montserrat"/>
            </a:endParaRPr>
          </a:p>
        </p:txBody>
      </p:sp>
      <p:cxnSp>
        <p:nvCxnSpPr>
          <p:cNvPr id="491" name="Google Shape;491;p42"/>
          <p:cNvCxnSpPr>
            <a:stCxn id="485" idx="3"/>
          </p:cNvCxnSpPr>
          <p:nvPr/>
        </p:nvCxnSpPr>
        <p:spPr>
          <a:xfrm>
            <a:off x="5032459" y="3823975"/>
            <a:ext cx="368100" cy="3600"/>
          </a:xfrm>
          <a:prstGeom prst="straightConnector1">
            <a:avLst/>
          </a:prstGeom>
          <a:noFill/>
          <a:ln w="38100" cap="flat" cmpd="sng">
            <a:solidFill>
              <a:srgbClr val="424242"/>
            </a:solidFill>
            <a:prstDash val="solid"/>
            <a:round/>
            <a:headEnd type="none" w="med" len="med"/>
            <a:tailEnd type="triangle" w="med" len="med"/>
          </a:ln>
        </p:spPr>
      </p:cxnSp>
    </p:spTree>
    <p:extLst>
      <p:ext uri="{BB962C8B-B14F-4D97-AF65-F5344CB8AC3E}">
        <p14:creationId xmlns:p14="http://schemas.microsoft.com/office/powerpoint/2010/main" val="373379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a:spLocks noGrp="1"/>
          </p:cNvSpPr>
          <p:nvPr>
            <p:ph type="title"/>
          </p:nvPr>
        </p:nvSpPr>
        <p:spPr>
          <a:xfrm>
            <a:off x="1114184" y="918088"/>
            <a:ext cx="7789800" cy="572700"/>
          </a:xfrm>
          <a:prstGeom prst="rect">
            <a:avLst/>
          </a:prstGeom>
        </p:spPr>
        <p:txBody>
          <a:bodyPr spcFirstLastPara="1" vert="horz" wrap="square" lIns="91425" tIns="91425" rIns="91425" bIns="91425" rtlCol="0" anchor="t" anchorCtr="0">
            <a:noAutofit/>
          </a:bodyPr>
          <a:lstStyle/>
          <a:p>
            <a:r>
              <a:rPr lang="en" b="1" dirty="0">
                <a:latin typeface="Montserrat"/>
                <a:ea typeface="Montserrat"/>
                <a:cs typeface="Montserrat"/>
                <a:sym typeface="Montserrat"/>
              </a:rPr>
              <a:t>Evaluate Model on Test Data</a:t>
            </a:r>
            <a:endParaRPr b="1" dirty="0">
              <a:latin typeface="Montserrat"/>
              <a:ea typeface="Montserrat"/>
              <a:cs typeface="Montserrat"/>
              <a:sym typeface="Montserrat"/>
            </a:endParaRPr>
          </a:p>
        </p:txBody>
      </p:sp>
      <p:sp>
        <p:nvSpPr>
          <p:cNvPr id="2" name="Slide Number Placeholder 1"/>
          <p:cNvSpPr>
            <a:spLocks noGrp="1"/>
          </p:cNvSpPr>
          <p:nvPr>
            <p:ph type="sldNum" idx="12"/>
          </p:nvPr>
        </p:nvSpPr>
        <p:spPr>
          <a:xfrm>
            <a:off x="8595300" y="5317923"/>
            <a:ext cx="548700" cy="393600"/>
          </a:xfrm>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99" name="Google Shape;499;p43"/>
          <p:cNvSpPr/>
          <p:nvPr/>
        </p:nvSpPr>
        <p:spPr>
          <a:xfrm>
            <a:off x="256884" y="33301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cxnSp>
        <p:nvCxnSpPr>
          <p:cNvPr id="500" name="Google Shape;500;p43"/>
          <p:cNvCxnSpPr>
            <a:stCxn id="499" idx="3"/>
          </p:cNvCxnSpPr>
          <p:nvPr/>
        </p:nvCxnSpPr>
        <p:spPr>
          <a:xfrm>
            <a:off x="1597284" y="3784075"/>
            <a:ext cx="423000" cy="0"/>
          </a:xfrm>
          <a:prstGeom prst="straightConnector1">
            <a:avLst/>
          </a:prstGeom>
          <a:noFill/>
          <a:ln w="38100" cap="flat" cmpd="sng">
            <a:solidFill>
              <a:srgbClr val="424242"/>
            </a:solidFill>
            <a:prstDash val="solid"/>
            <a:round/>
            <a:headEnd type="none" w="med" len="med"/>
            <a:tailEnd type="triangle" w="med" len="med"/>
          </a:ln>
        </p:spPr>
      </p:cxnSp>
      <p:sp>
        <p:nvSpPr>
          <p:cNvPr id="502" name="Google Shape;502;p43"/>
          <p:cNvSpPr txBox="1"/>
          <p:nvPr/>
        </p:nvSpPr>
        <p:spPr>
          <a:xfrm>
            <a:off x="131859" y="3422950"/>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Acquisition </a:t>
            </a:r>
            <a:endParaRPr sz="1800">
              <a:solidFill>
                <a:srgbClr val="FFFFFF"/>
              </a:solidFill>
              <a:latin typeface="Montserrat"/>
              <a:ea typeface="Montserrat"/>
              <a:cs typeface="Montserrat"/>
              <a:sym typeface="Montserrat"/>
            </a:endParaRPr>
          </a:p>
        </p:txBody>
      </p:sp>
      <p:sp>
        <p:nvSpPr>
          <p:cNvPr id="503" name="Google Shape;503;p43"/>
          <p:cNvSpPr/>
          <p:nvPr/>
        </p:nvSpPr>
        <p:spPr>
          <a:xfrm>
            <a:off x="2036984" y="33573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04" name="Google Shape;504;p43"/>
          <p:cNvSpPr txBox="1"/>
          <p:nvPr/>
        </p:nvSpPr>
        <p:spPr>
          <a:xfrm>
            <a:off x="1911959" y="3450150"/>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Data</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Cleaning</a:t>
            </a:r>
            <a:endParaRPr sz="1800">
              <a:solidFill>
                <a:srgbClr val="FFFFFF"/>
              </a:solidFill>
              <a:latin typeface="Montserrat"/>
              <a:ea typeface="Montserrat"/>
              <a:cs typeface="Montserrat"/>
              <a:sym typeface="Montserrat"/>
            </a:endParaRPr>
          </a:p>
        </p:txBody>
      </p:sp>
      <p:sp>
        <p:nvSpPr>
          <p:cNvPr id="505" name="Google Shape;505;p43"/>
          <p:cNvSpPr/>
          <p:nvPr/>
        </p:nvSpPr>
        <p:spPr>
          <a:xfrm>
            <a:off x="3692059" y="2127500"/>
            <a:ext cx="1340400" cy="907800"/>
          </a:xfrm>
          <a:prstGeom prst="roundRect">
            <a:avLst>
              <a:gd name="adj" fmla="val 16667"/>
            </a:avLst>
          </a:prstGeom>
          <a:solidFill>
            <a:srgbClr val="674EA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06" name="Google Shape;506;p43"/>
          <p:cNvSpPr txBox="1"/>
          <p:nvPr/>
        </p:nvSpPr>
        <p:spPr>
          <a:xfrm>
            <a:off x="3854059" y="2360525"/>
            <a:ext cx="10164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Test</a:t>
            </a:r>
            <a:endParaRPr sz="1800">
              <a:solidFill>
                <a:srgbClr val="FFFFFF"/>
              </a:solidFill>
              <a:latin typeface="Montserrat"/>
              <a:ea typeface="Montserrat"/>
              <a:cs typeface="Montserrat"/>
              <a:sym typeface="Montserrat"/>
            </a:endParaRPr>
          </a:p>
        </p:txBody>
      </p:sp>
      <p:sp>
        <p:nvSpPr>
          <p:cNvPr id="507" name="Google Shape;507;p43"/>
          <p:cNvSpPr/>
          <p:nvPr/>
        </p:nvSpPr>
        <p:spPr>
          <a:xfrm>
            <a:off x="3692059" y="3357375"/>
            <a:ext cx="1340400" cy="907800"/>
          </a:xfrm>
          <a:prstGeom prst="roundRect">
            <a:avLst>
              <a:gd name="adj" fmla="val 16667"/>
            </a:avLst>
          </a:prstGeom>
          <a:solidFill>
            <a:srgbClr val="741B4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08" name="Google Shape;508;p43"/>
          <p:cNvSpPr txBox="1"/>
          <p:nvPr/>
        </p:nvSpPr>
        <p:spPr>
          <a:xfrm>
            <a:off x="3828309" y="3617650"/>
            <a:ext cx="10164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Train</a:t>
            </a:r>
            <a:endParaRPr sz="1800">
              <a:solidFill>
                <a:srgbClr val="FFFFFF"/>
              </a:solidFill>
              <a:latin typeface="Montserrat"/>
              <a:ea typeface="Montserrat"/>
              <a:cs typeface="Montserrat"/>
              <a:sym typeface="Montserrat"/>
            </a:endParaRPr>
          </a:p>
        </p:txBody>
      </p:sp>
      <p:cxnSp>
        <p:nvCxnSpPr>
          <p:cNvPr id="509" name="Google Shape;509;p43"/>
          <p:cNvCxnSpPr>
            <a:stCxn id="503" idx="0"/>
            <a:endCxn id="505" idx="1"/>
          </p:cNvCxnSpPr>
          <p:nvPr/>
        </p:nvCxnSpPr>
        <p:spPr>
          <a:xfrm rot="-5400000">
            <a:off x="2811584" y="2476875"/>
            <a:ext cx="776100" cy="984900"/>
          </a:xfrm>
          <a:prstGeom prst="curvedConnector2">
            <a:avLst/>
          </a:prstGeom>
          <a:noFill/>
          <a:ln w="38100" cap="flat" cmpd="sng">
            <a:solidFill>
              <a:srgbClr val="424242"/>
            </a:solidFill>
            <a:prstDash val="solid"/>
            <a:round/>
            <a:headEnd type="none" w="med" len="med"/>
            <a:tailEnd type="triangle" w="med" len="med"/>
          </a:ln>
        </p:spPr>
      </p:cxnSp>
      <p:cxnSp>
        <p:nvCxnSpPr>
          <p:cNvPr id="510" name="Google Shape;510;p43"/>
          <p:cNvCxnSpPr/>
          <p:nvPr/>
        </p:nvCxnSpPr>
        <p:spPr>
          <a:xfrm rot="10800000" flipH="1">
            <a:off x="3372209" y="3805075"/>
            <a:ext cx="330600" cy="9900"/>
          </a:xfrm>
          <a:prstGeom prst="straightConnector1">
            <a:avLst/>
          </a:prstGeom>
          <a:noFill/>
          <a:ln w="38100" cap="flat" cmpd="sng">
            <a:solidFill>
              <a:srgbClr val="424242"/>
            </a:solidFill>
            <a:prstDash val="solid"/>
            <a:round/>
            <a:headEnd type="none" w="med" len="med"/>
            <a:tailEnd type="triangle" w="med" len="med"/>
          </a:ln>
        </p:spPr>
      </p:cxnSp>
      <p:sp>
        <p:nvSpPr>
          <p:cNvPr id="511" name="Google Shape;511;p43"/>
          <p:cNvSpPr/>
          <p:nvPr/>
        </p:nvSpPr>
        <p:spPr>
          <a:xfrm>
            <a:off x="5420659" y="335737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12" name="Google Shape;512;p43"/>
          <p:cNvSpPr txBox="1"/>
          <p:nvPr/>
        </p:nvSpPr>
        <p:spPr>
          <a:xfrm>
            <a:off x="5295634" y="3506125"/>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Train</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Model</a:t>
            </a:r>
            <a:endParaRPr sz="1800">
              <a:solidFill>
                <a:srgbClr val="FFFFFF"/>
              </a:solidFill>
              <a:latin typeface="Montserrat"/>
              <a:ea typeface="Montserrat"/>
              <a:cs typeface="Montserrat"/>
              <a:sym typeface="Montserrat"/>
            </a:endParaRPr>
          </a:p>
        </p:txBody>
      </p:sp>
      <p:cxnSp>
        <p:nvCxnSpPr>
          <p:cNvPr id="513" name="Google Shape;513;p43"/>
          <p:cNvCxnSpPr>
            <a:stCxn id="507" idx="3"/>
          </p:cNvCxnSpPr>
          <p:nvPr/>
        </p:nvCxnSpPr>
        <p:spPr>
          <a:xfrm>
            <a:off x="5032459" y="3811275"/>
            <a:ext cx="368100" cy="3600"/>
          </a:xfrm>
          <a:prstGeom prst="straightConnector1">
            <a:avLst/>
          </a:prstGeom>
          <a:noFill/>
          <a:ln w="38100" cap="flat" cmpd="sng">
            <a:solidFill>
              <a:srgbClr val="424242"/>
            </a:solidFill>
            <a:prstDash val="solid"/>
            <a:round/>
            <a:headEnd type="none" w="med" len="med"/>
            <a:tailEnd type="triangle" w="med" len="med"/>
          </a:ln>
        </p:spPr>
      </p:cxnSp>
      <p:sp>
        <p:nvSpPr>
          <p:cNvPr id="514" name="Google Shape;514;p43"/>
          <p:cNvSpPr/>
          <p:nvPr/>
        </p:nvSpPr>
        <p:spPr>
          <a:xfrm>
            <a:off x="7169334" y="3362625"/>
            <a:ext cx="1340400" cy="907800"/>
          </a:xfrm>
          <a:prstGeom prst="roundRect">
            <a:avLst>
              <a:gd name="adj" fmla="val 16667"/>
            </a:avLst>
          </a:prstGeom>
          <a:solidFill>
            <a:srgbClr val="3C78D8"/>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15" name="Google Shape;515;p43"/>
          <p:cNvSpPr txBox="1"/>
          <p:nvPr/>
        </p:nvSpPr>
        <p:spPr>
          <a:xfrm>
            <a:off x="7055634" y="3512625"/>
            <a:ext cx="1567800" cy="607800"/>
          </a:xfrm>
          <a:prstGeom prst="rect">
            <a:avLst/>
          </a:prstGeom>
          <a:noFill/>
          <a:ln>
            <a:noFill/>
          </a:ln>
        </p:spPr>
        <p:txBody>
          <a:bodyPr spcFirstLastPara="1" wrap="square" lIns="91425" tIns="91425" rIns="91425" bIns="91425" anchor="t" anchorCtr="0">
            <a:noAutofit/>
          </a:bodyPr>
          <a:lstStyle/>
          <a:p>
            <a:pPr algn="ctr"/>
            <a:r>
              <a:rPr lang="en" sz="1800">
                <a:solidFill>
                  <a:srgbClr val="FFFFFF"/>
                </a:solidFill>
                <a:latin typeface="Montserrat"/>
                <a:ea typeface="Montserrat"/>
                <a:cs typeface="Montserrat"/>
                <a:sym typeface="Montserrat"/>
              </a:rPr>
              <a:t>Evaluate</a:t>
            </a:r>
            <a:endParaRPr sz="1800">
              <a:solidFill>
                <a:srgbClr val="FFFFFF"/>
              </a:solidFill>
              <a:latin typeface="Montserrat"/>
              <a:ea typeface="Montserrat"/>
              <a:cs typeface="Montserrat"/>
              <a:sym typeface="Montserrat"/>
            </a:endParaRPr>
          </a:p>
          <a:p>
            <a:pPr algn="ctr"/>
            <a:r>
              <a:rPr lang="en" sz="1800">
                <a:solidFill>
                  <a:srgbClr val="FFFFFF"/>
                </a:solidFill>
                <a:latin typeface="Montserrat"/>
                <a:ea typeface="Montserrat"/>
                <a:cs typeface="Montserrat"/>
                <a:sym typeface="Montserrat"/>
              </a:rPr>
              <a:t>Model</a:t>
            </a:r>
            <a:endParaRPr sz="1800">
              <a:solidFill>
                <a:srgbClr val="FFFFFF"/>
              </a:solidFill>
              <a:latin typeface="Montserrat"/>
              <a:ea typeface="Montserrat"/>
              <a:cs typeface="Montserrat"/>
              <a:sym typeface="Montserrat"/>
            </a:endParaRPr>
          </a:p>
        </p:txBody>
      </p:sp>
      <p:cxnSp>
        <p:nvCxnSpPr>
          <p:cNvPr id="516" name="Google Shape;516;p43"/>
          <p:cNvCxnSpPr/>
          <p:nvPr/>
        </p:nvCxnSpPr>
        <p:spPr>
          <a:xfrm>
            <a:off x="6781159" y="3814725"/>
            <a:ext cx="368100" cy="3600"/>
          </a:xfrm>
          <a:prstGeom prst="straightConnector1">
            <a:avLst/>
          </a:prstGeom>
          <a:noFill/>
          <a:ln w="38100" cap="flat" cmpd="sng">
            <a:solidFill>
              <a:srgbClr val="424242"/>
            </a:solidFill>
            <a:prstDash val="solid"/>
            <a:round/>
            <a:headEnd type="none" w="med" len="med"/>
            <a:tailEnd type="triangle" w="med" len="med"/>
          </a:ln>
        </p:spPr>
      </p:cxnSp>
      <p:cxnSp>
        <p:nvCxnSpPr>
          <p:cNvPr id="517" name="Google Shape;517;p43"/>
          <p:cNvCxnSpPr>
            <a:stCxn id="505" idx="3"/>
            <a:endCxn id="514" idx="0"/>
          </p:cNvCxnSpPr>
          <p:nvPr/>
        </p:nvCxnSpPr>
        <p:spPr>
          <a:xfrm>
            <a:off x="5032459" y="2581400"/>
            <a:ext cx="2807100" cy="781200"/>
          </a:xfrm>
          <a:prstGeom prst="curvedConnector2">
            <a:avLst/>
          </a:prstGeom>
          <a:noFill/>
          <a:ln w="38100" cap="flat" cmpd="sng">
            <a:solidFill>
              <a:srgbClr val="424242"/>
            </a:solidFill>
            <a:prstDash val="solid"/>
            <a:round/>
            <a:headEnd type="none" w="med" len="med"/>
            <a:tailEnd type="triangle" w="med" len="med"/>
          </a:ln>
        </p:spPr>
      </p:cxnSp>
    </p:spTree>
    <p:extLst>
      <p:ext uri="{BB962C8B-B14F-4D97-AF65-F5344CB8AC3E}">
        <p14:creationId xmlns:p14="http://schemas.microsoft.com/office/powerpoint/2010/main" val="1339904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14489</TotalTime>
  <Words>3417</Words>
  <Application>Microsoft Office PowerPoint</Application>
  <PresentationFormat>On-screen Show (16:9)</PresentationFormat>
  <Paragraphs>562</Paragraphs>
  <Slides>66</Slides>
  <Notes>13</Notes>
  <HiddenSlides>0</HiddenSlides>
  <MMClips>0</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66</vt:i4>
      </vt:variant>
    </vt:vector>
  </HeadingPairs>
  <TitlesOfParts>
    <vt:vector size="93" baseType="lpstr">
      <vt:lpstr>Calibri Light</vt:lpstr>
      <vt:lpstr>ERTRF J+ STIX General</vt:lpstr>
      <vt:lpstr>erdana</vt:lpstr>
      <vt:lpstr>verdana</vt:lpstr>
      <vt:lpstr>OUTIPH+HelveticaNeue-Bold</vt:lpstr>
      <vt:lpstr>-apple-system</vt:lpstr>
      <vt:lpstr>Arial</vt:lpstr>
      <vt:lpstr>Rubik</vt:lpstr>
      <vt:lpstr>Cambria Math</vt:lpstr>
      <vt:lpstr>Ubuntu</vt:lpstr>
      <vt:lpstr>QJTMMS+HelveticaNeue-Medium</vt:lpstr>
      <vt:lpstr>OTSVEA+HelveticaNeue</vt:lpstr>
      <vt:lpstr>FESWW H+ STIX General</vt:lpstr>
      <vt:lpstr>Roboto</vt:lpstr>
      <vt:lpstr>Times New Roman</vt:lpstr>
      <vt:lpstr>PRVBG K+ STIX General</vt:lpstr>
      <vt:lpstr>Montserrat</vt:lpstr>
      <vt:lpstr>HULVQQ+HelveticaNeue</vt:lpstr>
      <vt:lpstr>charter</vt:lpstr>
      <vt:lpstr>VZQFI Y+ STIX General</vt:lpstr>
      <vt:lpstr>RCISTI+HelveticaNeue-Italic</vt:lpstr>
      <vt:lpstr>verdana</vt:lpstr>
      <vt:lpstr>Arial Unicode MS</vt:lpstr>
      <vt:lpstr>inherit</vt:lpstr>
      <vt:lpstr>Calibri</vt:lpstr>
      <vt:lpstr>Libre Baskerville</vt:lpstr>
      <vt:lpstr>Office Theme</vt:lpstr>
      <vt:lpstr>Data Science Workflow</vt:lpstr>
      <vt:lpstr>Machine Learning</vt:lpstr>
      <vt:lpstr>Machine Learning Types</vt:lpstr>
      <vt:lpstr>Machine Learning Process</vt:lpstr>
      <vt:lpstr>Acquire Data from Some Source</vt:lpstr>
      <vt:lpstr>Clean and Organize the Data</vt:lpstr>
      <vt:lpstr>Train Test Split</vt:lpstr>
      <vt:lpstr>Train/Fit Model on Training Data</vt:lpstr>
      <vt:lpstr>Evaluate Model on Test Data</vt:lpstr>
      <vt:lpstr>Adjust Model Parameters</vt:lpstr>
      <vt:lpstr>Deploy Model on New Incoming Data</vt:lpstr>
      <vt:lpstr>Unsupervised Learning</vt:lpstr>
      <vt:lpstr>Outline </vt:lpstr>
      <vt:lpstr>Back to Step 4. of Data Science Workflow - Apply Machine Learning Algorithm</vt:lpstr>
      <vt:lpstr>EX:   1.  Prediction of Grade(Y) given Hours studied(X)         2. Predicting the house price(Y) given house size(X) </vt:lpstr>
      <vt:lpstr>PowerPoint Presentation</vt:lpstr>
      <vt:lpstr>Assumptions of Linear Models</vt:lpstr>
      <vt:lpstr>Metrics for Linear Regression</vt:lpstr>
      <vt:lpstr>Evaluating Model </vt:lpstr>
      <vt:lpstr>                                    Classification (Supervised Learning)</vt:lpstr>
      <vt:lpstr>Let’s try to solve this using Linear Regression</vt:lpstr>
      <vt:lpstr>Let’s try do some Engineering to this </vt:lpstr>
      <vt:lpstr>PowerPoint Presentation</vt:lpstr>
      <vt:lpstr>Evaluating Classification Model</vt:lpstr>
      <vt:lpstr>Confusion matrix </vt:lpstr>
      <vt:lpstr>Accuracy</vt:lpstr>
      <vt:lpstr>In this situation we’ll want to understand precision  and recall</vt:lpstr>
      <vt:lpstr>PowerPoint Presentation</vt:lpstr>
      <vt:lpstr>Non Linear Data</vt:lpstr>
      <vt:lpstr>PowerPoint Presentation</vt:lpstr>
      <vt:lpstr>Advantages and Disadvantages of Linear Regression</vt:lpstr>
      <vt:lpstr>Logistics Regression Advantages and Disadvantages</vt:lpstr>
      <vt:lpstr>Unsupervised ML K-means Algorithm</vt:lpstr>
      <vt:lpstr>Decision Tree</vt:lpstr>
      <vt:lpstr>Decision Tree Example</vt:lpstr>
      <vt:lpstr>How does the Decision Tree algorithm Work?</vt:lpstr>
      <vt:lpstr>PowerPoint Presentation</vt:lpstr>
      <vt:lpstr>PowerPoint Presentation</vt:lpstr>
      <vt:lpstr>PowerPoint Presentation</vt:lpstr>
      <vt:lpstr>PowerPoint Presentation</vt:lpstr>
      <vt:lpstr>PowerPoint Presentation</vt:lpstr>
      <vt:lpstr>We will apply same principles to those sub datasets in the following steps. Focus on the sub dataset for sunny outlook. We need to find the gini index scores for temperature, humidity and wind features respectively. </vt:lpstr>
      <vt:lpstr>PowerPoint Presentation</vt:lpstr>
      <vt:lpstr>PowerPoint Presentation</vt:lpstr>
      <vt:lpstr>PowerPoint Presentation</vt:lpstr>
      <vt:lpstr>PowerPoint Presentation</vt:lpstr>
      <vt:lpstr>As seen, decision is always yes when wind is weak. On the other hand, decision is always no if wind is strong. This means that this branch is over.</vt:lpstr>
      <vt:lpstr>Pros of Decision Tree </vt:lpstr>
      <vt:lpstr>Cons of Decision Tree </vt:lpstr>
      <vt:lpstr>Ensemble Ensemble methods is a machine learning technique that combines several base models in order to produce one optimal predictive model</vt:lpstr>
      <vt:lpstr>Bagging (Boot Strap Aggregating)</vt:lpstr>
      <vt:lpstr>Bootstrap Sampling </vt:lpstr>
      <vt:lpstr>Bagging classifier</vt:lpstr>
      <vt:lpstr>Random Forests </vt:lpstr>
      <vt:lpstr>Bias and Variance Example </vt:lpstr>
      <vt:lpstr>Bias and Variance Example </vt:lpstr>
      <vt:lpstr>So, why does bagging work/what does it do? </vt:lpstr>
      <vt:lpstr>Pros and cons</vt:lpstr>
      <vt:lpstr>BOOSTING</vt:lpstr>
      <vt:lpstr>Gradient Boosting -- Conceptual Overview  </vt:lpstr>
      <vt:lpstr>PowerPoint Presentation</vt:lpstr>
      <vt:lpstr>PowerPoint Presentation</vt:lpstr>
      <vt:lpstr>PowerPoint Presentation</vt:lpstr>
      <vt:lpstr>PowerPoint Presentation</vt:lpstr>
      <vt:lpstr>Gradient boosting machines</vt:lpstr>
      <vt:lpstr>Xgboost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Data Science      Prof.Hemanth Kumar A, M.Tech, (Ph.D) Assistant Professor, Department of CSE,  Maharaja Institute of Technology Thandavapura Mysore, Karnataka Date:  May 11th   2020 @11AM Email: hemanth.ankegowda@gmail.com  Ph.no: 7829776420</dc:title>
  <dc:creator>hemanth</dc:creator>
  <cp:lastModifiedBy>Hemanth A</cp:lastModifiedBy>
  <cp:revision>224</cp:revision>
  <dcterms:modified xsi:type="dcterms:W3CDTF">2021-06-10T14:55:31Z</dcterms:modified>
</cp:coreProperties>
</file>